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Layouts/slideLayout2.xml" ContentType="application/vnd.openxmlformats-officedocument.presentationml.slideLayout+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1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customXml/itemProps3.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ppt/revisionInfo.xml" ContentType="application/vnd.ms-powerpoint.revisioninfo+xml"/>
  <Override PartName="/customXml/itemProps2.xml" ContentType="application/vnd.openxmlformats-officedocument.customXml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sldIdLst>
    <p:sldId id="256" r:id="rId5"/>
    <p:sldId id="258"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6" r:id="rId19"/>
    <p:sldId id="275" r:id="rId20"/>
    <p:sldId id="277" r:id="rId21"/>
    <p:sldId id="278" r:id="rId22"/>
    <p:sldId id="279" r:id="rId23"/>
    <p:sldId id="257" r:id="rId24"/>
    <p:sldId id="280" r:id="rId25"/>
    <p:sldId id="289" r:id="rId26"/>
    <p:sldId id="290" r:id="rId27"/>
    <p:sldId id="292" r:id="rId28"/>
    <p:sldId id="281" r:id="rId29"/>
    <p:sldId id="294" r:id="rId30"/>
    <p:sldId id="295" r:id="rId31"/>
    <p:sldId id="291" r:id="rId32"/>
    <p:sldId id="293" r:id="rId33"/>
    <p:sldId id="282" r:id="rId34"/>
    <p:sldId id="296" r:id="rId35"/>
    <p:sldId id="283" r:id="rId36"/>
    <p:sldId id="284" r:id="rId37"/>
    <p:sldId id="285" r:id="rId38"/>
    <p:sldId id="286" r:id="rId39"/>
    <p:sldId id="287" r:id="rId40"/>
    <p:sldId id="288" r:id="rId41"/>
    <p:sldId id="297" r:id="rId42"/>
    <p:sldId id="30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178017-FE44-B9AD-F994-C81178681C7D}" v="98" dt="2024-04-15T17:06:10.822"/>
    <p1510:client id="{A4E0B262-DE8C-1D45-8AE9-0F900760ADE0}" v="85" dt="2024-04-15T16:36:54.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71"/>
    <p:restoredTop sz="94703"/>
  </p:normalViewPr>
  <p:slideViewPr>
    <p:cSldViewPr snapToGrid="0">
      <p:cViewPr varScale="1">
        <p:scale>
          <a:sx n="62" d="100"/>
          <a:sy n="62" d="100"/>
        </p:scale>
        <p:origin x="89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openxmlformats.org/officeDocument/2006/relationships/customXml" Target="../customXml/item4.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A070B-E173-1242-B38C-15B40D286931}"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C39A5E-3FCA-4B48-AADF-CD6FA3ABF884}" type="slidenum">
              <a:rPr lang="en-US" smtClean="0"/>
              <a:t>‹#›</a:t>
            </a:fld>
            <a:endParaRPr lang="en-US"/>
          </a:p>
        </p:txBody>
      </p:sp>
    </p:spTree>
    <p:extLst>
      <p:ext uri="{BB962C8B-B14F-4D97-AF65-F5344CB8AC3E}">
        <p14:creationId xmlns:p14="http://schemas.microsoft.com/office/powerpoint/2010/main" val="2274854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C39A5E-3FCA-4B48-AADF-CD6FA3ABF884}" type="slidenum">
              <a:rPr lang="en-US" smtClean="0"/>
              <a:t>7</a:t>
            </a:fld>
            <a:endParaRPr lang="en-US"/>
          </a:p>
        </p:txBody>
      </p:sp>
    </p:spTree>
    <p:extLst>
      <p:ext uri="{BB962C8B-B14F-4D97-AF65-F5344CB8AC3E}">
        <p14:creationId xmlns:p14="http://schemas.microsoft.com/office/powerpoint/2010/main" val="469759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C39A5E-3FCA-4B48-AADF-CD6FA3ABF884}" type="slidenum">
              <a:rPr lang="en-US" smtClean="0"/>
              <a:t>28</a:t>
            </a:fld>
            <a:endParaRPr lang="en-US"/>
          </a:p>
        </p:txBody>
      </p:sp>
    </p:spTree>
    <p:extLst>
      <p:ext uri="{BB962C8B-B14F-4D97-AF65-F5344CB8AC3E}">
        <p14:creationId xmlns:p14="http://schemas.microsoft.com/office/powerpoint/2010/main" val="1293216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C39A5E-3FCA-4B48-AADF-CD6FA3ABF884}" type="slidenum">
              <a:rPr lang="en-US" smtClean="0"/>
              <a:t>32</a:t>
            </a:fld>
            <a:endParaRPr lang="en-US"/>
          </a:p>
        </p:txBody>
      </p:sp>
    </p:spTree>
    <p:extLst>
      <p:ext uri="{BB962C8B-B14F-4D97-AF65-F5344CB8AC3E}">
        <p14:creationId xmlns:p14="http://schemas.microsoft.com/office/powerpoint/2010/main" val="4181592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C39A5E-3FCA-4B48-AADF-CD6FA3ABF884}" type="slidenum">
              <a:rPr lang="en-US" smtClean="0"/>
              <a:t>8</a:t>
            </a:fld>
            <a:endParaRPr lang="en-US"/>
          </a:p>
        </p:txBody>
      </p:sp>
    </p:spTree>
    <p:extLst>
      <p:ext uri="{BB962C8B-B14F-4D97-AF65-F5344CB8AC3E}">
        <p14:creationId xmlns:p14="http://schemas.microsoft.com/office/powerpoint/2010/main" val="1600981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C39A5E-3FCA-4B48-AADF-CD6FA3ABF884}" type="slidenum">
              <a:rPr lang="en-US" smtClean="0"/>
              <a:t>13</a:t>
            </a:fld>
            <a:endParaRPr lang="en-US"/>
          </a:p>
        </p:txBody>
      </p:sp>
    </p:spTree>
    <p:extLst>
      <p:ext uri="{BB962C8B-B14F-4D97-AF65-F5344CB8AC3E}">
        <p14:creationId xmlns:p14="http://schemas.microsoft.com/office/powerpoint/2010/main" val="2247902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C39A5E-3FCA-4B48-AADF-CD6FA3ABF884}" type="slidenum">
              <a:rPr lang="en-US" smtClean="0"/>
              <a:t>14</a:t>
            </a:fld>
            <a:endParaRPr lang="en-US"/>
          </a:p>
        </p:txBody>
      </p:sp>
    </p:spTree>
    <p:extLst>
      <p:ext uri="{BB962C8B-B14F-4D97-AF65-F5344CB8AC3E}">
        <p14:creationId xmlns:p14="http://schemas.microsoft.com/office/powerpoint/2010/main" val="1551006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C39A5E-3FCA-4B48-AADF-CD6FA3ABF884}" type="slidenum">
              <a:rPr lang="en-US" smtClean="0"/>
              <a:t>15</a:t>
            </a:fld>
            <a:endParaRPr lang="en-US"/>
          </a:p>
        </p:txBody>
      </p:sp>
    </p:spTree>
    <p:extLst>
      <p:ext uri="{BB962C8B-B14F-4D97-AF65-F5344CB8AC3E}">
        <p14:creationId xmlns:p14="http://schemas.microsoft.com/office/powerpoint/2010/main" val="845022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C39A5E-3FCA-4B48-AADF-CD6FA3ABF884}" type="slidenum">
              <a:rPr lang="en-US" smtClean="0"/>
              <a:t>16</a:t>
            </a:fld>
            <a:endParaRPr lang="en-US"/>
          </a:p>
        </p:txBody>
      </p:sp>
    </p:spTree>
    <p:extLst>
      <p:ext uri="{BB962C8B-B14F-4D97-AF65-F5344CB8AC3E}">
        <p14:creationId xmlns:p14="http://schemas.microsoft.com/office/powerpoint/2010/main" val="1907350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C39A5E-3FCA-4B48-AADF-CD6FA3ABF884}" type="slidenum">
              <a:rPr lang="en-US" smtClean="0"/>
              <a:t>17</a:t>
            </a:fld>
            <a:endParaRPr lang="en-US"/>
          </a:p>
        </p:txBody>
      </p:sp>
    </p:spTree>
    <p:extLst>
      <p:ext uri="{BB962C8B-B14F-4D97-AF65-F5344CB8AC3E}">
        <p14:creationId xmlns:p14="http://schemas.microsoft.com/office/powerpoint/2010/main" val="1945147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C39A5E-3FCA-4B48-AADF-CD6FA3ABF884}" type="slidenum">
              <a:rPr lang="en-US" smtClean="0"/>
              <a:t>20</a:t>
            </a:fld>
            <a:endParaRPr lang="en-US"/>
          </a:p>
        </p:txBody>
      </p:sp>
    </p:spTree>
    <p:extLst>
      <p:ext uri="{BB962C8B-B14F-4D97-AF65-F5344CB8AC3E}">
        <p14:creationId xmlns:p14="http://schemas.microsoft.com/office/powerpoint/2010/main" val="3602946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C39A5E-3FCA-4B48-AADF-CD6FA3ABF884}" type="slidenum">
              <a:rPr lang="en-US" smtClean="0"/>
              <a:t>23</a:t>
            </a:fld>
            <a:endParaRPr lang="en-US"/>
          </a:p>
        </p:txBody>
      </p:sp>
    </p:spTree>
    <p:extLst>
      <p:ext uri="{BB962C8B-B14F-4D97-AF65-F5344CB8AC3E}">
        <p14:creationId xmlns:p14="http://schemas.microsoft.com/office/powerpoint/2010/main" val="17696807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F9F5E2-B0EF-E62D-0352-D494B2E18F1B}"/>
              </a:ext>
            </a:extLst>
          </p:cNvPr>
          <p:cNvPicPr>
            <a:picLocks noChangeAspect="1"/>
          </p:cNvPicPr>
          <p:nvPr userDrawn="1"/>
        </p:nvPicPr>
        <p:blipFill>
          <a:blip r:embed="rId2"/>
          <a:srcRect t="7848" b="7848"/>
          <a:stretch/>
        </p:blipFill>
        <p:spPr>
          <a:xfrm>
            <a:off x="-1" y="0"/>
            <a:ext cx="12191999" cy="6858000"/>
          </a:xfrm>
          <a:prstGeom prst="rect">
            <a:avLst/>
          </a:prstGeom>
        </p:spPr>
      </p:pic>
      <p:sp>
        <p:nvSpPr>
          <p:cNvPr id="2" name="Title 1">
            <a:extLst>
              <a:ext uri="{FF2B5EF4-FFF2-40B4-BE49-F238E27FC236}">
                <a16:creationId xmlns:a16="http://schemas.microsoft.com/office/drawing/2014/main" id="{870A7B35-B22E-BE48-9D89-36B73D9A6D8A}"/>
              </a:ext>
            </a:extLst>
          </p:cNvPr>
          <p:cNvSpPr>
            <a:spLocks noGrp="1"/>
          </p:cNvSpPr>
          <p:nvPr>
            <p:ph type="ctrTitle"/>
          </p:nvPr>
        </p:nvSpPr>
        <p:spPr>
          <a:xfrm>
            <a:off x="973891" y="1037411"/>
            <a:ext cx="7550678" cy="2387600"/>
          </a:xfrm>
        </p:spPr>
        <p:txBody>
          <a:bodyPr lIns="0" tIns="0" rIns="0" bIns="0" anchor="b" anchorCtr="0">
            <a:noAutofit/>
          </a:bodyPr>
          <a:lstStyle>
            <a:lvl1pPr algn="l">
              <a:lnSpc>
                <a:spcPts val="6000"/>
              </a:lnSpc>
              <a:defRPr sz="6000" b="1" i="0" baseline="0">
                <a:solidFill>
                  <a:schemeClr val="bg1"/>
                </a:solidFill>
                <a:latin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C66CD4E-A5BC-2A44-86FB-81D5918F13E2}"/>
              </a:ext>
            </a:extLst>
          </p:cNvPr>
          <p:cNvSpPr>
            <a:spLocks noGrp="1"/>
          </p:cNvSpPr>
          <p:nvPr>
            <p:ph type="subTitle" idx="1"/>
          </p:nvPr>
        </p:nvSpPr>
        <p:spPr>
          <a:xfrm>
            <a:off x="974559" y="3582235"/>
            <a:ext cx="7550010" cy="721537"/>
          </a:xfrm>
        </p:spPr>
        <p:txBody>
          <a:bodyPr lIns="0" tIns="0" rIns="0" bIns="0">
            <a:normAutofit/>
          </a:bodyPr>
          <a:lstStyle>
            <a:lvl1pPr marL="0" indent="0" algn="l">
              <a:lnSpc>
                <a:spcPts val="3600"/>
              </a:lnSpc>
              <a:spcBef>
                <a:spcPts val="0"/>
              </a:spcBef>
              <a:buNone/>
              <a:defRPr sz="3200" b="1" i="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6097CD5F-FB57-154F-8D65-1BEC70618FD1}"/>
              </a:ext>
            </a:extLst>
          </p:cNvPr>
          <p:cNvPicPr>
            <a:picLocks noChangeAspect="1"/>
          </p:cNvPicPr>
          <p:nvPr userDrawn="1"/>
        </p:nvPicPr>
        <p:blipFill>
          <a:blip r:embed="rId3"/>
          <a:stretch>
            <a:fillRect/>
          </a:stretch>
        </p:blipFill>
        <p:spPr>
          <a:xfrm>
            <a:off x="9189019" y="575733"/>
            <a:ext cx="2385436" cy="455453"/>
          </a:xfrm>
          <a:prstGeom prst="rect">
            <a:avLst/>
          </a:prstGeom>
        </p:spPr>
      </p:pic>
      <p:sp>
        <p:nvSpPr>
          <p:cNvPr id="17" name="Text Placeholder 16">
            <a:extLst>
              <a:ext uri="{FF2B5EF4-FFF2-40B4-BE49-F238E27FC236}">
                <a16:creationId xmlns:a16="http://schemas.microsoft.com/office/drawing/2014/main" id="{4E5BB151-D9AA-7B44-AB8F-142A20AD3245}"/>
              </a:ext>
            </a:extLst>
          </p:cNvPr>
          <p:cNvSpPr>
            <a:spLocks noGrp="1"/>
          </p:cNvSpPr>
          <p:nvPr>
            <p:ph type="body" sz="quarter" idx="10"/>
          </p:nvPr>
        </p:nvSpPr>
        <p:spPr>
          <a:xfrm>
            <a:off x="973891" y="4881276"/>
            <a:ext cx="5122109" cy="513041"/>
          </a:xfrm>
        </p:spPr>
        <p:txBody>
          <a:bodyPr lIns="0" tIns="0" rIns="0" bIns="0" anchor="b" anchorCtr="0">
            <a:noAutofit/>
          </a:bodyPr>
          <a:lstStyle>
            <a:lvl1pPr marL="0" indent="0">
              <a:buNone/>
              <a:defRPr sz="2000" baseline="0">
                <a:solidFill>
                  <a:schemeClr val="bg1"/>
                </a:solidFill>
                <a:latin typeface="Arial" panose="020B0604020202020204" pitchFamily="34" charset="0"/>
              </a:defRPr>
            </a:lvl1pPr>
            <a:lvl2pPr>
              <a:defRPr sz="2000" baseline="0">
                <a:solidFill>
                  <a:schemeClr val="bg1"/>
                </a:solidFill>
                <a:latin typeface="Arial" panose="020B0604020202020204" pitchFamily="34" charset="0"/>
              </a:defRPr>
            </a:lvl2pPr>
            <a:lvl3pPr>
              <a:defRPr sz="2000" baseline="0">
                <a:solidFill>
                  <a:schemeClr val="bg1"/>
                </a:solidFill>
                <a:latin typeface="Arial" panose="020B0604020202020204" pitchFamily="34" charset="0"/>
              </a:defRPr>
            </a:lvl3pPr>
            <a:lvl4pPr>
              <a:defRPr sz="2000" baseline="0">
                <a:solidFill>
                  <a:schemeClr val="bg1"/>
                </a:solidFill>
                <a:latin typeface="Arial" panose="020B0604020202020204" pitchFamily="34" charset="0"/>
              </a:defRPr>
            </a:lvl4pPr>
            <a:lvl5pPr>
              <a:defRPr sz="2000" baseline="0">
                <a:solidFill>
                  <a:schemeClr val="bg1"/>
                </a:solidFill>
                <a:latin typeface="Arial" panose="020B0604020202020204" pitchFamily="34" charset="0"/>
              </a:defRPr>
            </a:lvl5pPr>
          </a:lstStyle>
          <a:p>
            <a:pPr lvl="0"/>
            <a:r>
              <a:rPr lang="en-US" dirty="0"/>
              <a:t>Click to edit Master text styles</a:t>
            </a:r>
          </a:p>
        </p:txBody>
      </p:sp>
      <p:cxnSp>
        <p:nvCxnSpPr>
          <p:cNvPr id="9" name="Straight Connector 8">
            <a:extLst>
              <a:ext uri="{FF2B5EF4-FFF2-40B4-BE49-F238E27FC236}">
                <a16:creationId xmlns:a16="http://schemas.microsoft.com/office/drawing/2014/main" id="{3D029674-AC22-8F28-D54C-0F693CD19A07}"/>
              </a:ext>
            </a:extLst>
          </p:cNvPr>
          <p:cNvCxnSpPr/>
          <p:nvPr userDrawn="1"/>
        </p:nvCxnSpPr>
        <p:spPr>
          <a:xfrm>
            <a:off x="973891" y="4515556"/>
            <a:ext cx="1306465"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9" name="Picture 18" descr="A white lines on a black background&#10;&#10;Description automatically generated">
            <a:extLst>
              <a:ext uri="{FF2B5EF4-FFF2-40B4-BE49-F238E27FC236}">
                <a16:creationId xmlns:a16="http://schemas.microsoft.com/office/drawing/2014/main" id="{AB2E469F-4239-0F8D-D4D9-E19985189142}"/>
              </a:ext>
            </a:extLst>
          </p:cNvPr>
          <p:cNvPicPr>
            <a:picLocks noChangeAspect="1"/>
          </p:cNvPicPr>
          <p:nvPr userDrawn="1"/>
        </p:nvPicPr>
        <p:blipFill rotWithShape="1">
          <a:blip r:embed="rId4">
            <a:alphaModFix amt="85000"/>
          </a:blip>
          <a:srcRect l="11808" r="2672" b="39191"/>
          <a:stretch/>
        </p:blipFill>
        <p:spPr>
          <a:xfrm>
            <a:off x="-1" y="5630203"/>
            <a:ext cx="12192001" cy="1227797"/>
          </a:xfrm>
          <a:prstGeom prst="rect">
            <a:avLst/>
          </a:prstGeom>
        </p:spPr>
      </p:pic>
    </p:spTree>
    <p:extLst>
      <p:ext uri="{BB962C8B-B14F-4D97-AF65-F5344CB8AC3E}">
        <p14:creationId xmlns:p14="http://schemas.microsoft.com/office/powerpoint/2010/main" val="1766251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and Copy - 2 Column - L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5EF6CF-72B2-9E63-642C-0075BE6DC6EA}"/>
              </a:ext>
            </a:extLst>
          </p:cNvPr>
          <p:cNvSpPr>
            <a:spLocks noGrp="1" noRot="1" noMove="1" noResize="1" noEditPoints="1" noAdjustHandles="1" noChangeArrowheads="1" noChangeShapeType="1"/>
          </p:cNvSpPr>
          <p:nvPr userDrawn="1"/>
        </p:nvSpPr>
        <p:spPr>
          <a:xfrm>
            <a:off x="0" y="0"/>
            <a:ext cx="12191999"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4F56DB-E054-4E40-A87A-7764F1301C2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274E617E-BC09-5A9F-9770-147AAF0DDF61}"/>
              </a:ext>
            </a:extLst>
          </p:cNvPr>
          <p:cNvCxnSpPr/>
          <p:nvPr userDrawn="1"/>
        </p:nvCxnSpPr>
        <p:spPr>
          <a:xfrm>
            <a:off x="772212" y="451349"/>
            <a:ext cx="0" cy="66021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3182DF51-3638-CCAF-F623-71112A457F36}"/>
              </a:ext>
            </a:extLst>
          </p:cNvPr>
          <p:cNvSpPr>
            <a:spLocks noGrp="1"/>
          </p:cNvSpPr>
          <p:nvPr>
            <p:ph sz="half" idx="4294967295" hasCustomPrompt="1"/>
          </p:nvPr>
        </p:nvSpPr>
        <p:spPr>
          <a:xfrm>
            <a:off x="973891" y="1720646"/>
            <a:ext cx="5045909" cy="4567084"/>
          </a:xfrm>
        </p:spPr>
        <p:txBody>
          <a:bodyPr>
            <a:normAutofit/>
          </a:bodyPr>
          <a:lstStyle>
            <a:lvl1pPr>
              <a:defRPr sz="1800">
                <a:solidFill>
                  <a:schemeClr val="bg1"/>
                </a:solidFill>
              </a:defRPr>
            </a:lvl1pPr>
          </a:lstStyle>
          <a:p>
            <a:r>
              <a:rPr lang="en-US"/>
              <a:t>Click to add text</a:t>
            </a:r>
          </a:p>
        </p:txBody>
      </p:sp>
      <p:sp>
        <p:nvSpPr>
          <p:cNvPr id="15" name="Picture Placeholder 14">
            <a:extLst>
              <a:ext uri="{FF2B5EF4-FFF2-40B4-BE49-F238E27FC236}">
                <a16:creationId xmlns:a16="http://schemas.microsoft.com/office/drawing/2014/main" id="{217F2E10-9214-B0C0-820D-B38CFFEF5EDB}"/>
              </a:ext>
            </a:extLst>
          </p:cNvPr>
          <p:cNvSpPr>
            <a:spLocks noGrp="1"/>
          </p:cNvSpPr>
          <p:nvPr>
            <p:ph type="pic" sz="quarter" idx="10"/>
          </p:nvPr>
        </p:nvSpPr>
        <p:spPr>
          <a:xfrm>
            <a:off x="6307137" y="1720491"/>
            <a:ext cx="5046662" cy="4567238"/>
          </a:xfrm>
        </p:spPr>
        <p:txBody>
          <a:bodyPr/>
          <a:lstStyle>
            <a:lvl1pPr>
              <a:defRPr>
                <a:solidFill>
                  <a:schemeClr val="bg1"/>
                </a:solidFill>
              </a:defRPr>
            </a:lvl1pPr>
          </a:lstStyle>
          <a:p>
            <a:endParaRPr lang="en-US"/>
          </a:p>
        </p:txBody>
      </p:sp>
      <p:sp>
        <p:nvSpPr>
          <p:cNvPr id="4" name="Rectangle 3">
            <a:extLst>
              <a:ext uri="{FF2B5EF4-FFF2-40B4-BE49-F238E27FC236}">
                <a16:creationId xmlns:a16="http://schemas.microsoft.com/office/drawing/2014/main" id="{8F401401-D871-B89F-77D4-A755B2594A97}"/>
              </a:ext>
            </a:extLst>
          </p:cNvPr>
          <p:cNvSpPr/>
          <p:nvPr userDrawn="1"/>
        </p:nvSpPr>
        <p:spPr>
          <a:xfrm>
            <a:off x="0" y="6734432"/>
            <a:ext cx="12192000" cy="123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Tree>
    <p:extLst>
      <p:ext uri="{BB962C8B-B14F-4D97-AF65-F5344CB8AC3E}">
        <p14:creationId xmlns:p14="http://schemas.microsoft.com/office/powerpoint/2010/main" val="1087311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Title and Copy - 2 Column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F56DB-E054-4E40-A87A-7764F1301C28}"/>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274E617E-BC09-5A9F-9770-147AAF0DDF61}"/>
              </a:ext>
            </a:extLst>
          </p:cNvPr>
          <p:cNvCxnSpPr/>
          <p:nvPr userDrawn="1"/>
        </p:nvCxnSpPr>
        <p:spPr>
          <a:xfrm>
            <a:off x="772212" y="451349"/>
            <a:ext cx="0" cy="660218"/>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3182DF51-3638-CCAF-F623-71112A457F36}"/>
              </a:ext>
            </a:extLst>
          </p:cNvPr>
          <p:cNvSpPr>
            <a:spLocks noGrp="1"/>
          </p:cNvSpPr>
          <p:nvPr>
            <p:ph sz="half" idx="4294967295" hasCustomPrompt="1"/>
          </p:nvPr>
        </p:nvSpPr>
        <p:spPr>
          <a:xfrm>
            <a:off x="973891" y="1720646"/>
            <a:ext cx="5045909" cy="4567084"/>
          </a:xfrm>
        </p:spPr>
        <p:txBody>
          <a:bodyPr>
            <a:normAutofit/>
          </a:bodyPr>
          <a:lstStyle>
            <a:lvl1pPr>
              <a:defRPr sz="1800">
                <a:solidFill>
                  <a:schemeClr val="tx2"/>
                </a:solidFill>
              </a:defRPr>
            </a:lvl1pPr>
          </a:lstStyle>
          <a:p>
            <a:r>
              <a:rPr lang="en-US"/>
              <a:t>Click to add text</a:t>
            </a:r>
          </a:p>
        </p:txBody>
      </p:sp>
      <p:sp>
        <p:nvSpPr>
          <p:cNvPr id="15" name="Picture Placeholder 14">
            <a:extLst>
              <a:ext uri="{FF2B5EF4-FFF2-40B4-BE49-F238E27FC236}">
                <a16:creationId xmlns:a16="http://schemas.microsoft.com/office/drawing/2014/main" id="{217F2E10-9214-B0C0-820D-B38CFFEF5EDB}"/>
              </a:ext>
            </a:extLst>
          </p:cNvPr>
          <p:cNvSpPr>
            <a:spLocks noGrp="1"/>
          </p:cNvSpPr>
          <p:nvPr>
            <p:ph type="pic" sz="quarter" idx="10"/>
          </p:nvPr>
        </p:nvSpPr>
        <p:spPr>
          <a:xfrm>
            <a:off x="6307137" y="1720491"/>
            <a:ext cx="5046662" cy="4567238"/>
          </a:xfrm>
        </p:spPr>
        <p:txBody>
          <a:bodyPr/>
          <a:lstStyle/>
          <a:p>
            <a:endParaRPr lang="en-US"/>
          </a:p>
        </p:txBody>
      </p:sp>
      <p:sp>
        <p:nvSpPr>
          <p:cNvPr id="3" name="Rectangle 2">
            <a:extLst>
              <a:ext uri="{FF2B5EF4-FFF2-40B4-BE49-F238E27FC236}">
                <a16:creationId xmlns:a16="http://schemas.microsoft.com/office/drawing/2014/main" id="{F3D926D5-435E-E0C0-CEEA-F23AB3BA6C5A}"/>
              </a:ext>
            </a:extLst>
          </p:cNvPr>
          <p:cNvSpPr/>
          <p:nvPr userDrawn="1"/>
        </p:nvSpPr>
        <p:spPr>
          <a:xfrm>
            <a:off x="0" y="6734432"/>
            <a:ext cx="12192000" cy="12356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Tree>
    <p:extLst>
      <p:ext uri="{BB962C8B-B14F-4D97-AF65-F5344CB8AC3E}">
        <p14:creationId xmlns:p14="http://schemas.microsoft.com/office/powerpoint/2010/main" val="2847047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py - 2 Column - Da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D31D5D-40AF-B248-906F-0B7F06DD09C6}"/>
              </a:ext>
            </a:extLst>
          </p:cNvPr>
          <p:cNvSpPr/>
          <p:nvPr userDrawn="1"/>
        </p:nvSpPr>
        <p:spPr>
          <a:xfrm>
            <a:off x="0" y="0"/>
            <a:ext cx="12191999"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F17E694-78EE-0B4E-9910-5DC2395EE234}"/>
              </a:ext>
            </a:extLst>
          </p:cNvPr>
          <p:cNvPicPr>
            <a:picLocks noChangeAspect="1"/>
          </p:cNvPicPr>
          <p:nvPr userDrawn="1"/>
        </p:nvPicPr>
        <p:blipFill>
          <a:blip r:embed="rId2"/>
          <a:stretch>
            <a:fillRect/>
          </a:stretch>
        </p:blipFill>
        <p:spPr>
          <a:xfrm>
            <a:off x="432322" y="5920441"/>
            <a:ext cx="339890" cy="513042"/>
          </a:xfrm>
          <a:prstGeom prst="rect">
            <a:avLst/>
          </a:prstGeom>
        </p:spPr>
      </p:pic>
      <p:sp>
        <p:nvSpPr>
          <p:cNvPr id="2" name="Title 1">
            <a:extLst>
              <a:ext uri="{FF2B5EF4-FFF2-40B4-BE49-F238E27FC236}">
                <a16:creationId xmlns:a16="http://schemas.microsoft.com/office/drawing/2014/main" id="{664F56DB-E054-4E40-A87A-7764F1301C2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9F3B9415-2FB9-7C22-B3B2-6B67409AAC98}"/>
              </a:ext>
            </a:extLst>
          </p:cNvPr>
          <p:cNvCxnSpPr/>
          <p:nvPr userDrawn="1"/>
        </p:nvCxnSpPr>
        <p:spPr>
          <a:xfrm>
            <a:off x="772212" y="451349"/>
            <a:ext cx="0" cy="660218"/>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515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98BC-5AF0-EE4E-87A7-9B36015DE054}"/>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A2B93335-88BE-A88E-233D-BCFE2858AFEF}"/>
              </a:ext>
            </a:extLst>
          </p:cNvPr>
          <p:cNvCxnSpPr/>
          <p:nvPr userDrawn="1"/>
        </p:nvCxnSpPr>
        <p:spPr>
          <a:xfrm>
            <a:off x="772212" y="451349"/>
            <a:ext cx="0" cy="660218"/>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605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Blank - L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C65A02-6E55-BDDE-423D-4FBB688A12A7}"/>
              </a:ext>
            </a:extLst>
          </p:cNvPr>
          <p:cNvSpPr/>
          <p:nvPr userDrawn="1"/>
        </p:nvSpPr>
        <p:spPr>
          <a:xfrm>
            <a:off x="0" y="1"/>
            <a:ext cx="12191999"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nk and black background&#10;&#10;Description automatically generated">
            <a:extLst>
              <a:ext uri="{FF2B5EF4-FFF2-40B4-BE49-F238E27FC236}">
                <a16:creationId xmlns:a16="http://schemas.microsoft.com/office/drawing/2014/main" id="{138D24F4-E458-4104-542A-2C4501C822B0}"/>
              </a:ext>
            </a:extLst>
          </p:cNvPr>
          <p:cNvPicPr>
            <a:picLocks noChangeAspect="1"/>
          </p:cNvPicPr>
          <p:nvPr userDrawn="1"/>
        </p:nvPicPr>
        <p:blipFill rotWithShape="1">
          <a:blip r:embed="rId2">
            <a:alphaModFix amt="70000"/>
          </a:blip>
          <a:srcRect l="12648" r="8997" b="21645"/>
          <a:stretch/>
        </p:blipFill>
        <p:spPr>
          <a:xfrm>
            <a:off x="0" y="1"/>
            <a:ext cx="12192000" cy="6858000"/>
          </a:xfrm>
          <a:prstGeom prst="rect">
            <a:avLst/>
          </a:prstGeom>
        </p:spPr>
      </p:pic>
      <p:sp>
        <p:nvSpPr>
          <p:cNvPr id="6" name="Title 1">
            <a:extLst>
              <a:ext uri="{FF2B5EF4-FFF2-40B4-BE49-F238E27FC236}">
                <a16:creationId xmlns:a16="http://schemas.microsoft.com/office/drawing/2014/main" id="{C101A3DE-2D4C-2EB7-8EE2-0DADD2DAE10C}"/>
              </a:ext>
            </a:extLst>
          </p:cNvPr>
          <p:cNvSpPr>
            <a:spLocks noGrp="1"/>
          </p:cNvSpPr>
          <p:nvPr>
            <p:ph type="title"/>
          </p:nvPr>
        </p:nvSpPr>
        <p:spPr>
          <a:xfrm>
            <a:off x="973891" y="570271"/>
            <a:ext cx="10379908" cy="1014859"/>
          </a:xfrm>
        </p:spPr>
        <p:txBody>
          <a:bodyPr/>
          <a:lstStyle>
            <a:lvl1pPr>
              <a:defRPr>
                <a:solidFill>
                  <a:schemeClr val="bg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67FEBDDB-2867-BEC0-E54C-F14AA79C9693}"/>
              </a:ext>
            </a:extLst>
          </p:cNvPr>
          <p:cNvCxnSpPr/>
          <p:nvPr userDrawn="1"/>
        </p:nvCxnSpPr>
        <p:spPr>
          <a:xfrm>
            <a:off x="772212" y="451349"/>
            <a:ext cx="0" cy="660218"/>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783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Blank - Light">
    <p:spTree>
      <p:nvGrpSpPr>
        <p:cNvPr id="1" name=""/>
        <p:cNvGrpSpPr/>
        <p:nvPr/>
      </p:nvGrpSpPr>
      <p:grpSpPr>
        <a:xfrm>
          <a:off x="0" y="0"/>
          <a:ext cx="0" cy="0"/>
          <a:chOff x="0" y="0"/>
          <a:chExt cx="0" cy="0"/>
        </a:xfrm>
      </p:grpSpPr>
      <p:pic>
        <p:nvPicPr>
          <p:cNvPr id="4" name="Picture 3" descr="A pink and black background&#10;&#10;Description automatically generated">
            <a:extLst>
              <a:ext uri="{FF2B5EF4-FFF2-40B4-BE49-F238E27FC236}">
                <a16:creationId xmlns:a16="http://schemas.microsoft.com/office/drawing/2014/main" id="{138D24F4-E458-4104-542A-2C4501C822B0}"/>
              </a:ext>
            </a:extLst>
          </p:cNvPr>
          <p:cNvPicPr>
            <a:picLocks noChangeAspect="1"/>
          </p:cNvPicPr>
          <p:nvPr userDrawn="1"/>
        </p:nvPicPr>
        <p:blipFill rotWithShape="1">
          <a:blip r:embed="rId2">
            <a:alphaModFix amt="70000"/>
          </a:blip>
          <a:srcRect l="12648" r="8997" b="21645"/>
          <a:stretch/>
        </p:blipFill>
        <p:spPr>
          <a:xfrm>
            <a:off x="0" y="1"/>
            <a:ext cx="12192000" cy="6858000"/>
          </a:xfrm>
          <a:prstGeom prst="rect">
            <a:avLst/>
          </a:prstGeom>
        </p:spPr>
      </p:pic>
      <p:sp>
        <p:nvSpPr>
          <p:cNvPr id="6" name="Title 1">
            <a:extLst>
              <a:ext uri="{FF2B5EF4-FFF2-40B4-BE49-F238E27FC236}">
                <a16:creationId xmlns:a16="http://schemas.microsoft.com/office/drawing/2014/main" id="{C101A3DE-2D4C-2EB7-8EE2-0DADD2DAE10C}"/>
              </a:ext>
            </a:extLst>
          </p:cNvPr>
          <p:cNvSpPr>
            <a:spLocks noGrp="1"/>
          </p:cNvSpPr>
          <p:nvPr>
            <p:ph type="title"/>
          </p:nvPr>
        </p:nvSpPr>
        <p:spPr>
          <a:xfrm>
            <a:off x="973891" y="570271"/>
            <a:ext cx="10379908" cy="1014859"/>
          </a:xfrm>
        </p:spPr>
        <p:txBody>
          <a:bodyPr/>
          <a:lstStyle>
            <a:lvl1pPr>
              <a:defRPr>
                <a:solidFill>
                  <a:schemeClr val="tx2"/>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67FEBDDB-2867-BEC0-E54C-F14AA79C9693}"/>
              </a:ext>
            </a:extLst>
          </p:cNvPr>
          <p:cNvCxnSpPr/>
          <p:nvPr userDrawn="1"/>
        </p:nvCxnSpPr>
        <p:spPr>
          <a:xfrm>
            <a:off x="772212" y="451349"/>
            <a:ext cx="0" cy="660218"/>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891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Blank - Ligh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45EB4E-CC93-946B-E560-9FBAFA48E250}"/>
              </a:ext>
            </a:extLst>
          </p:cNvPr>
          <p:cNvPicPr>
            <a:picLocks noChangeAspect="1"/>
          </p:cNvPicPr>
          <p:nvPr userDrawn="1"/>
        </p:nvPicPr>
        <p:blipFill rotWithShape="1">
          <a:blip r:embed="rId2">
            <a:alphaModFix amt="70000"/>
          </a:blip>
          <a:srcRect l="12609" r="9131" b="21739"/>
          <a:stretch/>
        </p:blipFill>
        <p:spPr>
          <a:xfrm>
            <a:off x="0" y="0"/>
            <a:ext cx="12192000" cy="6858000"/>
          </a:xfrm>
          <a:prstGeom prst="rect">
            <a:avLst/>
          </a:prstGeom>
        </p:spPr>
      </p:pic>
      <p:sp>
        <p:nvSpPr>
          <p:cNvPr id="3" name="Title 1">
            <a:extLst>
              <a:ext uri="{FF2B5EF4-FFF2-40B4-BE49-F238E27FC236}">
                <a16:creationId xmlns:a16="http://schemas.microsoft.com/office/drawing/2014/main" id="{509AB2BF-7EA5-523C-1D68-E56BA02E08B6}"/>
              </a:ext>
            </a:extLst>
          </p:cNvPr>
          <p:cNvSpPr>
            <a:spLocks noGrp="1"/>
          </p:cNvSpPr>
          <p:nvPr>
            <p:ph type="title"/>
          </p:nvPr>
        </p:nvSpPr>
        <p:spPr>
          <a:xfrm>
            <a:off x="973891" y="570271"/>
            <a:ext cx="10379908" cy="1014859"/>
          </a:xfrm>
        </p:spPr>
        <p:txBody>
          <a:bodyPr/>
          <a:lstStyle>
            <a:lvl1pPr>
              <a:defRPr>
                <a:solidFill>
                  <a:schemeClr val="tx2"/>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778BB59-81BE-AD51-40C8-A93E9DE0D634}"/>
              </a:ext>
            </a:extLst>
          </p:cNvPr>
          <p:cNvCxnSpPr/>
          <p:nvPr userDrawn="1"/>
        </p:nvCxnSpPr>
        <p:spPr>
          <a:xfrm>
            <a:off x="772212" y="451349"/>
            <a:ext cx="0" cy="660218"/>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112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Blank - Light">
    <p:spTree>
      <p:nvGrpSpPr>
        <p:cNvPr id="1" name=""/>
        <p:cNvGrpSpPr/>
        <p:nvPr/>
      </p:nvGrpSpPr>
      <p:grpSpPr>
        <a:xfrm>
          <a:off x="0" y="0"/>
          <a:ext cx="0" cy="0"/>
          <a:chOff x="0" y="0"/>
          <a:chExt cx="0" cy="0"/>
        </a:xfrm>
      </p:grpSpPr>
      <p:pic>
        <p:nvPicPr>
          <p:cNvPr id="4" name="Picture 3" descr="A pink and black background&#10;&#10;Description automatically generated">
            <a:extLst>
              <a:ext uri="{FF2B5EF4-FFF2-40B4-BE49-F238E27FC236}">
                <a16:creationId xmlns:a16="http://schemas.microsoft.com/office/drawing/2014/main" id="{138D24F4-E458-4104-542A-2C4501C822B0}"/>
              </a:ext>
            </a:extLst>
          </p:cNvPr>
          <p:cNvPicPr>
            <a:picLocks noChangeAspect="1"/>
          </p:cNvPicPr>
          <p:nvPr userDrawn="1"/>
        </p:nvPicPr>
        <p:blipFill rotWithShape="1">
          <a:blip r:embed="rId2">
            <a:alphaModFix amt="70000"/>
          </a:blip>
          <a:srcRect l="12648" r="8997" b="21645"/>
          <a:stretch/>
        </p:blipFill>
        <p:spPr>
          <a:xfrm>
            <a:off x="0" y="1"/>
            <a:ext cx="12192000" cy="6858000"/>
          </a:xfrm>
          <a:prstGeom prst="rect">
            <a:avLst/>
          </a:prstGeom>
        </p:spPr>
      </p:pic>
    </p:spTree>
    <p:extLst>
      <p:ext uri="{BB962C8B-B14F-4D97-AF65-F5344CB8AC3E}">
        <p14:creationId xmlns:p14="http://schemas.microsoft.com/office/powerpoint/2010/main" val="4187446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Blank - Ligh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45EB4E-CC93-946B-E560-9FBAFA48E250}"/>
              </a:ext>
            </a:extLst>
          </p:cNvPr>
          <p:cNvPicPr>
            <a:picLocks noChangeAspect="1"/>
          </p:cNvPicPr>
          <p:nvPr userDrawn="1"/>
        </p:nvPicPr>
        <p:blipFill rotWithShape="1">
          <a:blip r:embed="rId2">
            <a:alphaModFix amt="70000"/>
          </a:blip>
          <a:srcRect l="12609" r="9131" b="21739"/>
          <a:stretch/>
        </p:blipFill>
        <p:spPr>
          <a:xfrm>
            <a:off x="0" y="0"/>
            <a:ext cx="12192000" cy="6858000"/>
          </a:xfrm>
          <a:prstGeom prst="rect">
            <a:avLst/>
          </a:prstGeom>
        </p:spPr>
      </p:pic>
    </p:spTree>
    <p:extLst>
      <p:ext uri="{BB962C8B-B14F-4D97-AF65-F5344CB8AC3E}">
        <p14:creationId xmlns:p14="http://schemas.microsoft.com/office/powerpoint/2010/main" val="3092812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_Blank - L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C65A02-6E55-BDDE-423D-4FBB688A12A7}"/>
              </a:ext>
            </a:extLst>
          </p:cNvPr>
          <p:cNvSpPr/>
          <p:nvPr userDrawn="1"/>
        </p:nvSpPr>
        <p:spPr>
          <a:xfrm>
            <a:off x="0" y="1"/>
            <a:ext cx="12191999"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nk and black background&#10;&#10;Description automatically generated">
            <a:extLst>
              <a:ext uri="{FF2B5EF4-FFF2-40B4-BE49-F238E27FC236}">
                <a16:creationId xmlns:a16="http://schemas.microsoft.com/office/drawing/2014/main" id="{138D24F4-E458-4104-542A-2C4501C822B0}"/>
              </a:ext>
            </a:extLst>
          </p:cNvPr>
          <p:cNvPicPr>
            <a:picLocks noChangeAspect="1"/>
          </p:cNvPicPr>
          <p:nvPr userDrawn="1"/>
        </p:nvPicPr>
        <p:blipFill rotWithShape="1">
          <a:blip r:embed="rId2">
            <a:alphaModFix amt="70000"/>
          </a:blip>
          <a:srcRect l="12648" r="8997" b="21645"/>
          <a:stretch/>
        </p:blipFill>
        <p:spPr>
          <a:xfrm>
            <a:off x="0" y="1"/>
            <a:ext cx="12192000" cy="6858000"/>
          </a:xfrm>
          <a:prstGeom prst="rect">
            <a:avLst/>
          </a:prstGeom>
        </p:spPr>
      </p:pic>
    </p:spTree>
    <p:extLst>
      <p:ext uri="{BB962C8B-B14F-4D97-AF65-F5344CB8AC3E}">
        <p14:creationId xmlns:p14="http://schemas.microsoft.com/office/powerpoint/2010/main" val="755538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F9F5E2-B0EF-E62D-0352-D494B2E18F1B}"/>
              </a:ext>
            </a:extLst>
          </p:cNvPr>
          <p:cNvPicPr>
            <a:picLocks noChangeAspect="1"/>
          </p:cNvPicPr>
          <p:nvPr userDrawn="1"/>
        </p:nvPicPr>
        <p:blipFill>
          <a:blip r:embed="rId2"/>
          <a:srcRect t="7848" b="7848"/>
          <a:stretch/>
        </p:blipFill>
        <p:spPr>
          <a:xfrm>
            <a:off x="-1" y="0"/>
            <a:ext cx="12191999" cy="6858000"/>
          </a:xfrm>
          <a:prstGeom prst="rect">
            <a:avLst/>
          </a:prstGeom>
        </p:spPr>
      </p:pic>
      <p:sp>
        <p:nvSpPr>
          <p:cNvPr id="2" name="Title 1">
            <a:extLst>
              <a:ext uri="{FF2B5EF4-FFF2-40B4-BE49-F238E27FC236}">
                <a16:creationId xmlns:a16="http://schemas.microsoft.com/office/drawing/2014/main" id="{870A7B35-B22E-BE48-9D89-36B73D9A6D8A}"/>
              </a:ext>
            </a:extLst>
          </p:cNvPr>
          <p:cNvSpPr>
            <a:spLocks noGrp="1"/>
          </p:cNvSpPr>
          <p:nvPr>
            <p:ph type="ctrTitle"/>
          </p:nvPr>
        </p:nvSpPr>
        <p:spPr>
          <a:xfrm>
            <a:off x="973891" y="1037411"/>
            <a:ext cx="7550678" cy="2387600"/>
          </a:xfrm>
        </p:spPr>
        <p:txBody>
          <a:bodyPr lIns="0" tIns="0" rIns="0" bIns="0" anchor="b" anchorCtr="0">
            <a:noAutofit/>
          </a:bodyPr>
          <a:lstStyle>
            <a:lvl1pPr algn="l">
              <a:lnSpc>
                <a:spcPts val="6000"/>
              </a:lnSpc>
              <a:defRPr sz="6000" b="1" i="0" baseline="0">
                <a:solidFill>
                  <a:schemeClr val="bg1"/>
                </a:solidFill>
                <a:latin typeface="Arial" panose="020B0604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6097CD5F-FB57-154F-8D65-1BEC70618FD1}"/>
              </a:ext>
            </a:extLst>
          </p:cNvPr>
          <p:cNvPicPr>
            <a:picLocks noChangeAspect="1"/>
          </p:cNvPicPr>
          <p:nvPr userDrawn="1"/>
        </p:nvPicPr>
        <p:blipFill>
          <a:blip r:embed="rId3"/>
          <a:stretch>
            <a:fillRect/>
          </a:stretch>
        </p:blipFill>
        <p:spPr>
          <a:xfrm>
            <a:off x="973891" y="5592862"/>
            <a:ext cx="2385436" cy="455453"/>
          </a:xfrm>
          <a:prstGeom prst="rect">
            <a:avLst/>
          </a:prstGeom>
        </p:spPr>
      </p:pic>
      <p:sp>
        <p:nvSpPr>
          <p:cNvPr id="7" name="Text Placeholder 16">
            <a:extLst>
              <a:ext uri="{FF2B5EF4-FFF2-40B4-BE49-F238E27FC236}">
                <a16:creationId xmlns:a16="http://schemas.microsoft.com/office/drawing/2014/main" id="{D07509B5-8A46-35FF-1E51-95A4BFEAA8E0}"/>
              </a:ext>
            </a:extLst>
          </p:cNvPr>
          <p:cNvSpPr>
            <a:spLocks noGrp="1"/>
          </p:cNvSpPr>
          <p:nvPr>
            <p:ph type="body" sz="quarter" idx="10"/>
          </p:nvPr>
        </p:nvSpPr>
        <p:spPr>
          <a:xfrm>
            <a:off x="973891" y="4881276"/>
            <a:ext cx="5122109" cy="513041"/>
          </a:xfrm>
        </p:spPr>
        <p:txBody>
          <a:bodyPr lIns="0" tIns="0" rIns="0" bIns="0" anchor="b" anchorCtr="0">
            <a:noAutofit/>
          </a:bodyPr>
          <a:lstStyle>
            <a:lvl1pPr marL="0" indent="0">
              <a:buNone/>
              <a:defRPr sz="2000" baseline="0">
                <a:solidFill>
                  <a:schemeClr val="bg1"/>
                </a:solidFill>
                <a:latin typeface="Arial" panose="020B0604020202020204" pitchFamily="34" charset="0"/>
              </a:defRPr>
            </a:lvl1pPr>
            <a:lvl2pPr>
              <a:defRPr sz="2000" baseline="0">
                <a:solidFill>
                  <a:schemeClr val="bg1"/>
                </a:solidFill>
                <a:latin typeface="Arial" panose="020B0604020202020204" pitchFamily="34" charset="0"/>
              </a:defRPr>
            </a:lvl2pPr>
            <a:lvl3pPr>
              <a:defRPr sz="2000" baseline="0">
                <a:solidFill>
                  <a:schemeClr val="bg1"/>
                </a:solidFill>
                <a:latin typeface="Arial" panose="020B0604020202020204" pitchFamily="34" charset="0"/>
              </a:defRPr>
            </a:lvl3pPr>
            <a:lvl4pPr>
              <a:defRPr sz="2000" baseline="0">
                <a:solidFill>
                  <a:schemeClr val="bg1"/>
                </a:solidFill>
                <a:latin typeface="Arial" panose="020B0604020202020204" pitchFamily="34" charset="0"/>
              </a:defRPr>
            </a:lvl4pPr>
            <a:lvl5pPr>
              <a:defRPr sz="2000" baseline="0">
                <a:solidFill>
                  <a:schemeClr val="bg1"/>
                </a:solidFill>
                <a:latin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514327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6E292C-F022-E34F-BAC5-7D9EB2CC727A}"/>
              </a:ext>
            </a:extLst>
          </p:cNvPr>
          <p:cNvSpPr>
            <a:spLocks noGrp="1" noRot="1" noMove="1" noResize="1" noEditPoints="1" noAdjustHandles="1" noChangeArrowheads="1" noChangeShapeType="1"/>
          </p:cNvSpPr>
          <p:nvPr userDrawn="1"/>
        </p:nvSpPr>
        <p:spPr>
          <a:xfrm>
            <a:off x="0" y="1"/>
            <a:ext cx="12191999"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0A7B35-B22E-BE48-9D89-36B73D9A6D8A}"/>
              </a:ext>
            </a:extLst>
          </p:cNvPr>
          <p:cNvSpPr>
            <a:spLocks noGrp="1"/>
          </p:cNvSpPr>
          <p:nvPr>
            <p:ph type="ctrTitle"/>
          </p:nvPr>
        </p:nvSpPr>
        <p:spPr>
          <a:xfrm>
            <a:off x="973891" y="1037411"/>
            <a:ext cx="7550678" cy="2387600"/>
          </a:xfrm>
        </p:spPr>
        <p:txBody>
          <a:bodyPr lIns="0" tIns="0" rIns="0" bIns="0" anchor="b" anchorCtr="0">
            <a:noAutofit/>
          </a:bodyPr>
          <a:lstStyle>
            <a:lvl1pPr algn="l">
              <a:lnSpc>
                <a:spcPts val="6000"/>
              </a:lnSpc>
              <a:defRPr sz="6000" b="1" i="0" baseline="0">
                <a:solidFill>
                  <a:schemeClr val="bg1"/>
                </a:solidFill>
                <a:latin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C66CD4E-A5BC-2A44-86FB-81D5918F13E2}"/>
              </a:ext>
            </a:extLst>
          </p:cNvPr>
          <p:cNvSpPr>
            <a:spLocks noGrp="1"/>
          </p:cNvSpPr>
          <p:nvPr>
            <p:ph type="subTitle" idx="1"/>
          </p:nvPr>
        </p:nvSpPr>
        <p:spPr>
          <a:xfrm>
            <a:off x="974559" y="3582235"/>
            <a:ext cx="7550010" cy="721537"/>
          </a:xfrm>
        </p:spPr>
        <p:txBody>
          <a:bodyPr lIns="0" tIns="0" rIns="0" bIns="0">
            <a:normAutofit/>
          </a:bodyPr>
          <a:lstStyle>
            <a:lvl1pPr marL="0" indent="0" algn="l">
              <a:lnSpc>
                <a:spcPts val="3600"/>
              </a:lnSpc>
              <a:spcBef>
                <a:spcPts val="0"/>
              </a:spcBef>
              <a:buNone/>
              <a:defRPr sz="3200" b="1" i="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pink and white lines on a black background&#10;&#10;Description automatically generated">
            <a:extLst>
              <a:ext uri="{FF2B5EF4-FFF2-40B4-BE49-F238E27FC236}">
                <a16:creationId xmlns:a16="http://schemas.microsoft.com/office/drawing/2014/main" id="{532EBAE8-A184-9B76-0668-45939B571EE3}"/>
              </a:ext>
            </a:extLst>
          </p:cNvPr>
          <p:cNvPicPr>
            <a:picLocks noChangeAspect="1"/>
          </p:cNvPicPr>
          <p:nvPr userDrawn="1"/>
        </p:nvPicPr>
        <p:blipFill rotWithShape="1">
          <a:blip r:embed="rId2">
            <a:alphaModFix amt="85000"/>
          </a:blip>
          <a:srcRect l="11883" r="2718" b="39278"/>
          <a:stretch/>
        </p:blipFill>
        <p:spPr>
          <a:xfrm>
            <a:off x="-1" y="5630203"/>
            <a:ext cx="12192002" cy="1227798"/>
          </a:xfrm>
          <a:prstGeom prst="rect">
            <a:avLst/>
          </a:prstGeom>
        </p:spPr>
      </p:pic>
      <p:cxnSp>
        <p:nvCxnSpPr>
          <p:cNvPr id="12" name="Straight Connector 11">
            <a:extLst>
              <a:ext uri="{FF2B5EF4-FFF2-40B4-BE49-F238E27FC236}">
                <a16:creationId xmlns:a16="http://schemas.microsoft.com/office/drawing/2014/main" id="{1FDA3626-F4EA-71A4-F811-09DC7FEA45E2}"/>
              </a:ext>
            </a:extLst>
          </p:cNvPr>
          <p:cNvCxnSpPr/>
          <p:nvPr userDrawn="1"/>
        </p:nvCxnSpPr>
        <p:spPr>
          <a:xfrm>
            <a:off x="973891" y="4515556"/>
            <a:ext cx="1306465"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880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A7B35-B22E-BE48-9D89-36B73D9A6D8A}"/>
              </a:ext>
            </a:extLst>
          </p:cNvPr>
          <p:cNvSpPr>
            <a:spLocks noGrp="1"/>
          </p:cNvSpPr>
          <p:nvPr>
            <p:ph type="ctrTitle"/>
          </p:nvPr>
        </p:nvSpPr>
        <p:spPr>
          <a:xfrm>
            <a:off x="973891" y="1037411"/>
            <a:ext cx="7550678" cy="2387600"/>
          </a:xfrm>
        </p:spPr>
        <p:txBody>
          <a:bodyPr lIns="0" tIns="0" rIns="0" bIns="0" anchor="b" anchorCtr="0">
            <a:noAutofit/>
          </a:bodyPr>
          <a:lstStyle>
            <a:lvl1pPr algn="l">
              <a:lnSpc>
                <a:spcPts val="6000"/>
              </a:lnSpc>
              <a:defRPr sz="6000" b="1" i="0" baseline="0">
                <a:solidFill>
                  <a:schemeClr val="tx2"/>
                </a:solidFill>
                <a:latin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C66CD4E-A5BC-2A44-86FB-81D5918F13E2}"/>
              </a:ext>
            </a:extLst>
          </p:cNvPr>
          <p:cNvSpPr>
            <a:spLocks noGrp="1"/>
          </p:cNvSpPr>
          <p:nvPr>
            <p:ph type="subTitle" idx="1"/>
          </p:nvPr>
        </p:nvSpPr>
        <p:spPr>
          <a:xfrm>
            <a:off x="974559" y="3582235"/>
            <a:ext cx="7550010" cy="721537"/>
          </a:xfrm>
        </p:spPr>
        <p:txBody>
          <a:bodyPr lIns="0" tIns="0" rIns="0" bIns="0">
            <a:normAutofit/>
          </a:bodyPr>
          <a:lstStyle>
            <a:lvl1pPr marL="0" indent="0" algn="l">
              <a:lnSpc>
                <a:spcPts val="3600"/>
              </a:lnSpc>
              <a:spcBef>
                <a:spcPts val="0"/>
              </a:spcBef>
              <a:buNone/>
              <a:defRPr sz="3200" b="1" i="0" baseline="0">
                <a:solidFill>
                  <a:schemeClr val="accent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6097CD5F-FB57-154F-8D65-1BEC70618FD1}"/>
              </a:ext>
            </a:extLst>
          </p:cNvPr>
          <p:cNvPicPr>
            <a:picLocks noChangeAspect="1"/>
          </p:cNvPicPr>
          <p:nvPr userDrawn="1"/>
        </p:nvPicPr>
        <p:blipFill>
          <a:blip r:embed="rId2"/>
          <a:srcRect/>
          <a:stretch/>
        </p:blipFill>
        <p:spPr>
          <a:xfrm>
            <a:off x="9189019" y="575847"/>
            <a:ext cx="2385436" cy="455224"/>
          </a:xfrm>
          <a:prstGeom prst="rect">
            <a:avLst/>
          </a:prstGeom>
        </p:spPr>
      </p:pic>
      <p:pic>
        <p:nvPicPr>
          <p:cNvPr id="11" name="Picture 10" descr="A pink and white lines on a black background&#10;&#10;Description automatically generated">
            <a:extLst>
              <a:ext uri="{FF2B5EF4-FFF2-40B4-BE49-F238E27FC236}">
                <a16:creationId xmlns:a16="http://schemas.microsoft.com/office/drawing/2014/main" id="{540166CC-30A3-4C69-19D1-50261AFAB8E6}"/>
              </a:ext>
            </a:extLst>
          </p:cNvPr>
          <p:cNvPicPr>
            <a:picLocks noChangeAspect="1"/>
          </p:cNvPicPr>
          <p:nvPr userDrawn="1"/>
        </p:nvPicPr>
        <p:blipFill rotWithShape="1">
          <a:blip r:embed="rId3">
            <a:alphaModFix amt="85000"/>
          </a:blip>
          <a:srcRect l="11883" r="2718" b="39278"/>
          <a:stretch/>
        </p:blipFill>
        <p:spPr>
          <a:xfrm>
            <a:off x="-1" y="5630203"/>
            <a:ext cx="12192002" cy="1227798"/>
          </a:xfrm>
          <a:prstGeom prst="rect">
            <a:avLst/>
          </a:prstGeom>
        </p:spPr>
      </p:pic>
      <p:sp>
        <p:nvSpPr>
          <p:cNvPr id="12" name="Text Placeholder 16">
            <a:extLst>
              <a:ext uri="{FF2B5EF4-FFF2-40B4-BE49-F238E27FC236}">
                <a16:creationId xmlns:a16="http://schemas.microsoft.com/office/drawing/2014/main" id="{6575981D-8D23-A1DB-D9AC-7865FAD844F2}"/>
              </a:ext>
            </a:extLst>
          </p:cNvPr>
          <p:cNvSpPr>
            <a:spLocks noGrp="1"/>
          </p:cNvSpPr>
          <p:nvPr>
            <p:ph type="body" sz="quarter" idx="10"/>
          </p:nvPr>
        </p:nvSpPr>
        <p:spPr>
          <a:xfrm>
            <a:off x="973891" y="4881276"/>
            <a:ext cx="5122109" cy="513041"/>
          </a:xfrm>
        </p:spPr>
        <p:txBody>
          <a:bodyPr lIns="0" tIns="0" rIns="0" bIns="0" anchor="b" anchorCtr="0">
            <a:noAutofit/>
          </a:bodyPr>
          <a:lstStyle>
            <a:lvl1pPr marL="0" indent="0">
              <a:buNone/>
              <a:defRPr sz="2000" baseline="0">
                <a:solidFill>
                  <a:schemeClr val="tx1"/>
                </a:solidFill>
                <a:latin typeface="Arial" panose="020B0604020202020204" pitchFamily="34" charset="0"/>
              </a:defRPr>
            </a:lvl1pPr>
            <a:lvl2pPr>
              <a:defRPr sz="2000" baseline="0">
                <a:solidFill>
                  <a:schemeClr val="bg1"/>
                </a:solidFill>
                <a:latin typeface="Arial" panose="020B0604020202020204" pitchFamily="34" charset="0"/>
              </a:defRPr>
            </a:lvl2pPr>
            <a:lvl3pPr>
              <a:defRPr sz="2000" baseline="0">
                <a:solidFill>
                  <a:schemeClr val="bg1"/>
                </a:solidFill>
                <a:latin typeface="Arial" panose="020B0604020202020204" pitchFamily="34" charset="0"/>
              </a:defRPr>
            </a:lvl3pPr>
            <a:lvl4pPr>
              <a:defRPr sz="2000" baseline="0">
                <a:solidFill>
                  <a:schemeClr val="bg1"/>
                </a:solidFill>
                <a:latin typeface="Arial" panose="020B0604020202020204" pitchFamily="34" charset="0"/>
              </a:defRPr>
            </a:lvl4pPr>
            <a:lvl5pPr>
              <a:defRPr sz="2000" baseline="0">
                <a:solidFill>
                  <a:schemeClr val="bg1"/>
                </a:solidFill>
                <a:latin typeface="Arial" panose="020B0604020202020204" pitchFamily="34" charset="0"/>
              </a:defRPr>
            </a:lvl5pPr>
          </a:lstStyle>
          <a:p>
            <a:pPr lvl="0"/>
            <a:r>
              <a:rPr lang="en-US"/>
              <a:t>Click to edit Master text styles</a:t>
            </a:r>
          </a:p>
        </p:txBody>
      </p:sp>
      <p:cxnSp>
        <p:nvCxnSpPr>
          <p:cNvPr id="13" name="Straight Connector 12">
            <a:extLst>
              <a:ext uri="{FF2B5EF4-FFF2-40B4-BE49-F238E27FC236}">
                <a16:creationId xmlns:a16="http://schemas.microsoft.com/office/drawing/2014/main" id="{AC09E742-A3CE-9570-3F9C-54CDAAA0E7FB}"/>
              </a:ext>
            </a:extLst>
          </p:cNvPr>
          <p:cNvCxnSpPr/>
          <p:nvPr userDrawn="1"/>
        </p:nvCxnSpPr>
        <p:spPr>
          <a:xfrm>
            <a:off x="973891" y="4515556"/>
            <a:ext cx="1306465"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09BA0628-B456-5130-EAA1-C41ACA198891}"/>
              </a:ext>
            </a:extLst>
          </p:cNvPr>
          <p:cNvGrpSpPr/>
          <p:nvPr userDrawn="1"/>
        </p:nvGrpSpPr>
        <p:grpSpPr>
          <a:xfrm>
            <a:off x="973891" y="558078"/>
            <a:ext cx="3061985" cy="381163"/>
            <a:chOff x="766976" y="363056"/>
            <a:chExt cx="4168706" cy="518930"/>
          </a:xfrm>
        </p:grpSpPr>
        <p:pic>
          <p:nvPicPr>
            <p:cNvPr id="16" name="Picture 15" descr="A car with a charging cable&#10;&#10;Description automatically generated">
              <a:extLst>
                <a:ext uri="{FF2B5EF4-FFF2-40B4-BE49-F238E27FC236}">
                  <a16:creationId xmlns:a16="http://schemas.microsoft.com/office/drawing/2014/main" id="{F226C911-40C8-6F6D-B547-18DDAC962E13}"/>
                </a:ext>
              </a:extLst>
            </p:cNvPr>
            <p:cNvPicPr>
              <a:picLocks noChangeAspect="1"/>
            </p:cNvPicPr>
            <p:nvPr/>
          </p:nvPicPr>
          <p:blipFill>
            <a:blip r:embed="rId4"/>
            <a:stretch>
              <a:fillRect/>
            </a:stretch>
          </p:blipFill>
          <p:spPr>
            <a:xfrm flipH="1">
              <a:off x="766976" y="386863"/>
              <a:ext cx="732563" cy="468452"/>
            </a:xfrm>
            <a:prstGeom prst="rect">
              <a:avLst/>
            </a:prstGeom>
          </p:spPr>
        </p:pic>
        <p:pic>
          <p:nvPicPr>
            <p:cNvPr id="17" name="Picture 16" descr="A pink lightning bolt with plugs in a circle&#10;&#10;Description automatically generated">
              <a:extLst>
                <a:ext uri="{FF2B5EF4-FFF2-40B4-BE49-F238E27FC236}">
                  <a16:creationId xmlns:a16="http://schemas.microsoft.com/office/drawing/2014/main" id="{A5797938-B872-D125-C35C-7C01D28EA2F0}"/>
                </a:ext>
              </a:extLst>
            </p:cNvPr>
            <p:cNvPicPr>
              <a:picLocks noChangeAspect="1"/>
            </p:cNvPicPr>
            <p:nvPr/>
          </p:nvPicPr>
          <p:blipFill>
            <a:blip r:embed="rId5"/>
            <a:stretch>
              <a:fillRect/>
            </a:stretch>
          </p:blipFill>
          <p:spPr>
            <a:xfrm flipH="1">
              <a:off x="1706388" y="403117"/>
              <a:ext cx="529558" cy="444911"/>
            </a:xfrm>
            <a:prstGeom prst="rect">
              <a:avLst/>
            </a:prstGeom>
          </p:spPr>
        </p:pic>
        <p:pic>
          <p:nvPicPr>
            <p:cNvPr id="18" name="Picture 17" descr="A pink and black house&#10;&#10;Description automatically generated">
              <a:extLst>
                <a:ext uri="{FF2B5EF4-FFF2-40B4-BE49-F238E27FC236}">
                  <a16:creationId xmlns:a16="http://schemas.microsoft.com/office/drawing/2014/main" id="{D7FF1031-0C70-8C9A-A1C6-5A4CA2EF71D1}"/>
                </a:ext>
              </a:extLst>
            </p:cNvPr>
            <p:cNvPicPr>
              <a:picLocks noChangeAspect="1"/>
            </p:cNvPicPr>
            <p:nvPr/>
          </p:nvPicPr>
          <p:blipFill>
            <a:blip r:embed="rId6"/>
            <a:stretch>
              <a:fillRect/>
            </a:stretch>
          </p:blipFill>
          <p:spPr>
            <a:xfrm flipH="1">
              <a:off x="2457879" y="369052"/>
              <a:ext cx="474847" cy="478976"/>
            </a:xfrm>
            <a:prstGeom prst="rect">
              <a:avLst/>
            </a:prstGeom>
          </p:spPr>
        </p:pic>
        <p:pic>
          <p:nvPicPr>
            <p:cNvPr id="19" name="Picture 18" descr="A pink leaf with a black background&#10;&#10;Description automatically generated">
              <a:extLst>
                <a:ext uri="{FF2B5EF4-FFF2-40B4-BE49-F238E27FC236}">
                  <a16:creationId xmlns:a16="http://schemas.microsoft.com/office/drawing/2014/main" id="{A7F598F1-789B-6BFD-C01D-B49CFAB45F21}"/>
                </a:ext>
              </a:extLst>
            </p:cNvPr>
            <p:cNvPicPr>
              <a:picLocks noChangeAspect="1"/>
            </p:cNvPicPr>
            <p:nvPr/>
          </p:nvPicPr>
          <p:blipFill>
            <a:blip r:embed="rId7"/>
            <a:stretch>
              <a:fillRect/>
            </a:stretch>
          </p:blipFill>
          <p:spPr>
            <a:xfrm flipH="1">
              <a:off x="3851436" y="367761"/>
              <a:ext cx="336099" cy="513455"/>
            </a:xfrm>
            <a:prstGeom prst="rect">
              <a:avLst/>
            </a:prstGeom>
          </p:spPr>
        </p:pic>
        <p:pic>
          <p:nvPicPr>
            <p:cNvPr id="20" name="Picture 19" descr="A pink atom with circles and dots&#10;&#10;Description automatically generated">
              <a:extLst>
                <a:ext uri="{FF2B5EF4-FFF2-40B4-BE49-F238E27FC236}">
                  <a16:creationId xmlns:a16="http://schemas.microsoft.com/office/drawing/2014/main" id="{A715692D-AEFE-684E-FE08-27C295173482}"/>
                </a:ext>
              </a:extLst>
            </p:cNvPr>
            <p:cNvPicPr>
              <a:picLocks noChangeAspect="1"/>
            </p:cNvPicPr>
            <p:nvPr/>
          </p:nvPicPr>
          <p:blipFill>
            <a:blip r:embed="rId8"/>
            <a:stretch>
              <a:fillRect/>
            </a:stretch>
          </p:blipFill>
          <p:spPr>
            <a:xfrm flipH="1">
              <a:off x="3154659" y="363056"/>
              <a:ext cx="474846" cy="518930"/>
            </a:xfrm>
            <a:prstGeom prst="rect">
              <a:avLst/>
            </a:prstGeom>
          </p:spPr>
        </p:pic>
        <p:pic>
          <p:nvPicPr>
            <p:cNvPr id="21" name="Picture 20" descr="A pink solar panel with sun and black background&#10;&#10;Description automatically generated">
              <a:extLst>
                <a:ext uri="{FF2B5EF4-FFF2-40B4-BE49-F238E27FC236}">
                  <a16:creationId xmlns:a16="http://schemas.microsoft.com/office/drawing/2014/main" id="{BD97EB25-6602-6B42-75AB-77B29A4E4AD2}"/>
                </a:ext>
              </a:extLst>
            </p:cNvPr>
            <p:cNvPicPr>
              <a:picLocks noChangeAspect="1"/>
            </p:cNvPicPr>
            <p:nvPr/>
          </p:nvPicPr>
          <p:blipFill>
            <a:blip r:embed="rId9"/>
            <a:stretch>
              <a:fillRect/>
            </a:stretch>
          </p:blipFill>
          <p:spPr>
            <a:xfrm flipH="1">
              <a:off x="4409198" y="381544"/>
              <a:ext cx="526484" cy="497457"/>
            </a:xfrm>
            <a:prstGeom prst="rect">
              <a:avLst/>
            </a:prstGeom>
          </p:spPr>
        </p:pic>
      </p:grpSp>
    </p:spTree>
    <p:extLst>
      <p:ext uri="{BB962C8B-B14F-4D97-AF65-F5344CB8AC3E}">
        <p14:creationId xmlns:p14="http://schemas.microsoft.com/office/powerpoint/2010/main" val="3178725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group of logos of companies&#10;&#10;Description automatically generated">
            <a:extLst>
              <a:ext uri="{FF2B5EF4-FFF2-40B4-BE49-F238E27FC236}">
                <a16:creationId xmlns:a16="http://schemas.microsoft.com/office/drawing/2014/main" id="{16C6B91A-F5DC-5D0F-4D3B-83AB7977B953}"/>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bwMode="auto">
          <a:xfrm>
            <a:off x="-13789" y="-38305"/>
            <a:ext cx="12219577" cy="6934610"/>
          </a:xfrm>
          <a:prstGeom prst="rect">
            <a:avLst/>
          </a:prstGeom>
          <a:solidFill>
            <a:srgbClr val="FFFFFF"/>
          </a:solidFill>
        </p:spPr>
      </p:pic>
      <p:sp>
        <p:nvSpPr>
          <p:cNvPr id="4" name="TextBox 3">
            <a:extLst>
              <a:ext uri="{FF2B5EF4-FFF2-40B4-BE49-F238E27FC236}">
                <a16:creationId xmlns:a16="http://schemas.microsoft.com/office/drawing/2014/main" id="{BA010F3C-7678-6559-03AA-1C80718544AF}"/>
              </a:ext>
            </a:extLst>
          </p:cNvPr>
          <p:cNvSpPr txBox="1">
            <a:spLocks noGrp="1" noRot="1" noMove="1" noResize="1" noEditPoints="1" noAdjustHandles="1" noChangeArrowheads="1" noChangeShapeType="1"/>
          </p:cNvSpPr>
          <p:nvPr userDrawn="1"/>
        </p:nvSpPr>
        <p:spPr>
          <a:xfrm>
            <a:off x="1040524" y="536028"/>
            <a:ext cx="3358055" cy="646331"/>
          </a:xfrm>
          <a:prstGeom prst="rect">
            <a:avLst/>
          </a:prstGeom>
          <a:solidFill>
            <a:schemeClr val="bg1"/>
          </a:solidFill>
        </p:spPr>
        <p:txBody>
          <a:bodyPr wrap="square" rtlCol="0">
            <a:spAutoFit/>
          </a:bodyPr>
          <a:lstStyle/>
          <a:p>
            <a:r>
              <a:rPr lang="en-US" sz="3600" b="1"/>
              <a:t>Our Members</a:t>
            </a:r>
          </a:p>
        </p:txBody>
      </p:sp>
    </p:spTree>
    <p:extLst>
      <p:ext uri="{BB962C8B-B14F-4D97-AF65-F5344CB8AC3E}">
        <p14:creationId xmlns:p14="http://schemas.microsoft.com/office/powerpoint/2010/main" val="3960561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py - 1 Column -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6F8AAD-258D-C64E-80FC-9FBDFB579310}"/>
              </a:ext>
            </a:extLst>
          </p:cNvPr>
          <p:cNvSpPr/>
          <p:nvPr userDrawn="1"/>
        </p:nvSpPr>
        <p:spPr>
          <a:xfrm>
            <a:off x="0" y="0"/>
            <a:ext cx="12191999"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nk and black background&#10;&#10;Description automatically generated">
            <a:extLst>
              <a:ext uri="{FF2B5EF4-FFF2-40B4-BE49-F238E27FC236}">
                <a16:creationId xmlns:a16="http://schemas.microsoft.com/office/drawing/2014/main" id="{51E98EA7-B5C3-20E6-1AC1-D1D9EB7FD421}"/>
              </a:ext>
            </a:extLst>
          </p:cNvPr>
          <p:cNvPicPr>
            <a:picLocks noGrp="1" noRot="1" noChangeAspect="1" noMove="1" noResize="1" noEditPoints="1" noAdjustHandles="1" noChangeArrowheads="1" noChangeShapeType="1" noCrop="1"/>
          </p:cNvPicPr>
          <p:nvPr userDrawn="1"/>
        </p:nvPicPr>
        <p:blipFill rotWithShape="1">
          <a:blip r:embed="rId2">
            <a:alphaModFix amt="70000"/>
          </a:blip>
          <a:srcRect l="12648" r="8997" b="21645"/>
          <a:stretch/>
        </p:blipFill>
        <p:spPr>
          <a:xfrm>
            <a:off x="0" y="1"/>
            <a:ext cx="12192000" cy="6858000"/>
          </a:xfrm>
          <a:prstGeom prst="rect">
            <a:avLst/>
          </a:prstGeom>
        </p:spPr>
      </p:pic>
      <p:sp>
        <p:nvSpPr>
          <p:cNvPr id="2" name="Title 1">
            <a:extLst>
              <a:ext uri="{FF2B5EF4-FFF2-40B4-BE49-F238E27FC236}">
                <a16:creationId xmlns:a16="http://schemas.microsoft.com/office/drawing/2014/main" id="{B0FAD6D6-1BD3-6C42-9965-8B76BC4CF81D}"/>
              </a:ext>
            </a:extLst>
          </p:cNvPr>
          <p:cNvSpPr>
            <a:spLocks noGrp="1"/>
          </p:cNvSpPr>
          <p:nvPr>
            <p:ph type="title"/>
          </p:nvPr>
        </p:nvSpPr>
        <p:spPr>
          <a:xfrm>
            <a:off x="973891" y="570271"/>
            <a:ext cx="10379908" cy="1014859"/>
          </a:xfrm>
        </p:spPr>
        <p:txBody>
          <a:bodyPr/>
          <a:lstStyle>
            <a:lvl1pPr>
              <a:defRPr>
                <a:solidFill>
                  <a:schemeClr val="bg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E4E2D863-6577-8BFE-EF0F-F3FEFFE5D8CB}"/>
              </a:ext>
            </a:extLst>
          </p:cNvPr>
          <p:cNvCxnSpPr/>
          <p:nvPr userDrawn="1"/>
        </p:nvCxnSpPr>
        <p:spPr>
          <a:xfrm>
            <a:off x="772212" y="451349"/>
            <a:ext cx="0" cy="660218"/>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10F9E325-1E60-3709-4A07-9DEA95FD13E2}"/>
              </a:ext>
            </a:extLst>
          </p:cNvPr>
          <p:cNvSpPr>
            <a:spLocks noGrp="1"/>
          </p:cNvSpPr>
          <p:nvPr>
            <p:ph idx="1"/>
          </p:nvPr>
        </p:nvSpPr>
        <p:spPr>
          <a:xfrm>
            <a:off x="973890" y="1720645"/>
            <a:ext cx="10379909" cy="4567084"/>
          </a:xfrm>
        </p:spPr>
        <p:txBody>
          <a:bodyPr/>
          <a:lstStyle>
            <a:lvl1pPr>
              <a:defRPr b="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1725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py - 1 Column - Light">
    <p:spTree>
      <p:nvGrpSpPr>
        <p:cNvPr id="1" name=""/>
        <p:cNvGrpSpPr/>
        <p:nvPr/>
      </p:nvGrpSpPr>
      <p:grpSpPr>
        <a:xfrm>
          <a:off x="0" y="0"/>
          <a:ext cx="0" cy="0"/>
          <a:chOff x="0" y="0"/>
          <a:chExt cx="0" cy="0"/>
        </a:xfrm>
      </p:grpSpPr>
      <p:pic>
        <p:nvPicPr>
          <p:cNvPr id="5" name="Picture 4" descr="A pink and black background&#10;&#10;Description automatically generated">
            <a:extLst>
              <a:ext uri="{FF2B5EF4-FFF2-40B4-BE49-F238E27FC236}">
                <a16:creationId xmlns:a16="http://schemas.microsoft.com/office/drawing/2014/main" id="{DA72CB62-F872-0A87-3270-FB15856248E2}"/>
              </a:ext>
            </a:extLst>
          </p:cNvPr>
          <p:cNvPicPr/>
          <p:nvPr userDrawn="1"/>
        </p:nvPicPr>
        <p:blipFill rotWithShape="1">
          <a:blip r:embed="rId2">
            <a:alphaModFix amt="70000"/>
          </a:blip>
          <a:srcRect l="12648" r="8997" b="21645"/>
          <a:stretch/>
        </p:blipFill>
        <p:spPr>
          <a:xfrm>
            <a:off x="0" y="1"/>
            <a:ext cx="12192000" cy="6858000"/>
          </a:xfrm>
          <a:prstGeom prst="rect">
            <a:avLst/>
          </a:prstGeom>
        </p:spPr>
      </p:pic>
      <p:sp>
        <p:nvSpPr>
          <p:cNvPr id="2" name="Title 1">
            <a:extLst>
              <a:ext uri="{FF2B5EF4-FFF2-40B4-BE49-F238E27FC236}">
                <a16:creationId xmlns:a16="http://schemas.microsoft.com/office/drawing/2014/main" id="{B0FAD6D6-1BD3-6C42-9965-8B76BC4CF81D}"/>
              </a:ext>
            </a:extLst>
          </p:cNvPr>
          <p:cNvSpPr>
            <a:spLocks noGrp="1"/>
          </p:cNvSpPr>
          <p:nvPr>
            <p:ph type="title"/>
          </p:nvPr>
        </p:nvSpPr>
        <p:spPr>
          <a:xfrm>
            <a:off x="973891" y="570271"/>
            <a:ext cx="10379908" cy="101485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07F6793-DC7B-0E4F-B213-0B629E4EDE5B}"/>
              </a:ext>
            </a:extLst>
          </p:cNvPr>
          <p:cNvSpPr>
            <a:spLocks noGrp="1"/>
          </p:cNvSpPr>
          <p:nvPr>
            <p:ph idx="1"/>
          </p:nvPr>
        </p:nvSpPr>
        <p:spPr>
          <a:xfrm>
            <a:off x="973890" y="1720645"/>
            <a:ext cx="10379909" cy="4567084"/>
          </a:xfrm>
        </p:spPr>
        <p:txBody>
          <a:bodyPr/>
          <a:lstStyle>
            <a:lvl1pPr>
              <a:defRPr b="0">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F41FC237-5F71-CCA0-51C3-34E5BBF634B6}"/>
              </a:ext>
            </a:extLst>
          </p:cNvPr>
          <p:cNvCxnSpPr/>
          <p:nvPr userDrawn="1"/>
        </p:nvCxnSpPr>
        <p:spPr>
          <a:xfrm>
            <a:off x="772212" y="451349"/>
            <a:ext cx="0" cy="660218"/>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969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py - 2 Column - Da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D31D5D-40AF-B248-906F-0B7F06DD09C6}"/>
              </a:ext>
            </a:extLst>
          </p:cNvPr>
          <p:cNvSpPr/>
          <p:nvPr userDrawn="1"/>
        </p:nvSpPr>
        <p:spPr>
          <a:xfrm>
            <a:off x="0" y="0"/>
            <a:ext cx="12191999"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4F56DB-E054-4E40-A87A-7764F1301C2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6D3B8088-18CC-3F4F-A1F1-181333A478C7}"/>
              </a:ext>
            </a:extLst>
          </p:cNvPr>
          <p:cNvSpPr>
            <a:spLocks noGrp="1"/>
          </p:cNvSpPr>
          <p:nvPr>
            <p:ph sz="half" idx="2" hasCustomPrompt="1"/>
          </p:nvPr>
        </p:nvSpPr>
        <p:spPr>
          <a:xfrm>
            <a:off x="6307890" y="1720645"/>
            <a:ext cx="5045909" cy="4567084"/>
          </a:xfrm>
        </p:spPr>
        <p:txBody>
          <a:bodyPr>
            <a:normAutofit/>
          </a:bodyPr>
          <a:lstStyle>
            <a:lvl1pPr>
              <a:lnSpc>
                <a:spcPct val="100000"/>
              </a:lnSpc>
              <a:spcBef>
                <a:spcPts val="0"/>
              </a:spcBef>
              <a:defRPr sz="1800" baseline="0">
                <a:solidFill>
                  <a:schemeClr val="bg1"/>
                </a:solidFill>
              </a:defRPr>
            </a:lvl1pPr>
          </a:lstStyle>
          <a:p>
            <a:pPr lvl="0"/>
            <a:r>
              <a:rPr lang="en-US"/>
              <a:t>Click to add text</a:t>
            </a:r>
          </a:p>
        </p:txBody>
      </p:sp>
      <p:cxnSp>
        <p:nvCxnSpPr>
          <p:cNvPr id="5" name="Straight Connector 4">
            <a:extLst>
              <a:ext uri="{FF2B5EF4-FFF2-40B4-BE49-F238E27FC236}">
                <a16:creationId xmlns:a16="http://schemas.microsoft.com/office/drawing/2014/main" id="{C737E4C6-BC5F-4D82-8C6D-ED8DD7A549E7}"/>
              </a:ext>
            </a:extLst>
          </p:cNvPr>
          <p:cNvCxnSpPr/>
          <p:nvPr userDrawn="1"/>
        </p:nvCxnSpPr>
        <p:spPr>
          <a:xfrm>
            <a:off x="772212" y="451349"/>
            <a:ext cx="0" cy="66021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D6A6C97A-58DB-0224-67D1-4C06FEE16AA4}"/>
              </a:ext>
            </a:extLst>
          </p:cNvPr>
          <p:cNvSpPr>
            <a:spLocks noGrp="1"/>
          </p:cNvSpPr>
          <p:nvPr>
            <p:ph sz="half" idx="4294967295" hasCustomPrompt="1"/>
          </p:nvPr>
        </p:nvSpPr>
        <p:spPr>
          <a:xfrm>
            <a:off x="973891" y="1720646"/>
            <a:ext cx="5045909" cy="4567084"/>
          </a:xfrm>
        </p:spPr>
        <p:txBody>
          <a:bodyPr>
            <a:normAutofit/>
          </a:bodyPr>
          <a:lstStyle>
            <a:lvl1pPr>
              <a:defRPr sz="1800">
                <a:solidFill>
                  <a:schemeClr val="bg1"/>
                </a:solidFill>
              </a:defRPr>
            </a:lvl1pPr>
          </a:lstStyle>
          <a:p>
            <a:r>
              <a:rPr lang="en-US"/>
              <a:t>Click to add text</a:t>
            </a:r>
          </a:p>
        </p:txBody>
      </p:sp>
      <p:sp>
        <p:nvSpPr>
          <p:cNvPr id="3" name="Rectangle 2">
            <a:extLst>
              <a:ext uri="{FF2B5EF4-FFF2-40B4-BE49-F238E27FC236}">
                <a16:creationId xmlns:a16="http://schemas.microsoft.com/office/drawing/2014/main" id="{3FFE1907-3417-44A3-85BC-A990A644F5DA}"/>
              </a:ext>
            </a:extLst>
          </p:cNvPr>
          <p:cNvSpPr/>
          <p:nvPr userDrawn="1"/>
        </p:nvSpPr>
        <p:spPr>
          <a:xfrm>
            <a:off x="0" y="6734432"/>
            <a:ext cx="12192000" cy="123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Tree>
    <p:extLst>
      <p:ext uri="{BB962C8B-B14F-4D97-AF65-F5344CB8AC3E}">
        <p14:creationId xmlns:p14="http://schemas.microsoft.com/office/powerpoint/2010/main" val="111088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itle and Copy - 2 Column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F56DB-E054-4E40-A87A-7764F1301C28}"/>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274E617E-BC09-5A9F-9770-147AAF0DDF61}"/>
              </a:ext>
            </a:extLst>
          </p:cNvPr>
          <p:cNvCxnSpPr/>
          <p:nvPr userDrawn="1"/>
        </p:nvCxnSpPr>
        <p:spPr>
          <a:xfrm>
            <a:off x="772212" y="451349"/>
            <a:ext cx="0" cy="66021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Content Placeholder 3">
            <a:extLst>
              <a:ext uri="{FF2B5EF4-FFF2-40B4-BE49-F238E27FC236}">
                <a16:creationId xmlns:a16="http://schemas.microsoft.com/office/drawing/2014/main" id="{5B3C5DB4-FEBC-5EFD-FD56-CA9934F783AF}"/>
              </a:ext>
            </a:extLst>
          </p:cNvPr>
          <p:cNvSpPr>
            <a:spLocks noGrp="1"/>
          </p:cNvSpPr>
          <p:nvPr>
            <p:ph sz="half" idx="2" hasCustomPrompt="1"/>
          </p:nvPr>
        </p:nvSpPr>
        <p:spPr>
          <a:xfrm>
            <a:off x="6307890" y="1720645"/>
            <a:ext cx="5045909" cy="4567084"/>
          </a:xfrm>
        </p:spPr>
        <p:txBody>
          <a:bodyPr>
            <a:normAutofit/>
          </a:bodyPr>
          <a:lstStyle>
            <a:lvl1pPr>
              <a:lnSpc>
                <a:spcPct val="100000"/>
              </a:lnSpc>
              <a:spcBef>
                <a:spcPts val="0"/>
              </a:spcBef>
              <a:defRPr sz="1800" baseline="0">
                <a:solidFill>
                  <a:schemeClr val="tx2"/>
                </a:solidFill>
              </a:defRPr>
            </a:lvl1pPr>
          </a:lstStyle>
          <a:p>
            <a:pPr lvl="0"/>
            <a:r>
              <a:rPr lang="en-US"/>
              <a:t>Click to add text</a:t>
            </a:r>
          </a:p>
        </p:txBody>
      </p:sp>
      <p:sp>
        <p:nvSpPr>
          <p:cNvPr id="8" name="Content Placeholder 2">
            <a:extLst>
              <a:ext uri="{FF2B5EF4-FFF2-40B4-BE49-F238E27FC236}">
                <a16:creationId xmlns:a16="http://schemas.microsoft.com/office/drawing/2014/main" id="{E1F5286B-A895-D224-1E01-ABECE6797D4C}"/>
              </a:ext>
            </a:extLst>
          </p:cNvPr>
          <p:cNvSpPr>
            <a:spLocks noGrp="1"/>
          </p:cNvSpPr>
          <p:nvPr>
            <p:ph sz="half" idx="4294967295" hasCustomPrompt="1"/>
          </p:nvPr>
        </p:nvSpPr>
        <p:spPr>
          <a:xfrm>
            <a:off x="973891" y="1720646"/>
            <a:ext cx="5045909" cy="4567084"/>
          </a:xfrm>
        </p:spPr>
        <p:txBody>
          <a:bodyPr>
            <a:normAutofit/>
          </a:bodyPr>
          <a:lstStyle>
            <a:lvl1pPr>
              <a:defRPr sz="1800"/>
            </a:lvl1pPr>
          </a:lstStyle>
          <a:p>
            <a:r>
              <a:rPr lang="en-US"/>
              <a:t>Click to add text</a:t>
            </a:r>
          </a:p>
        </p:txBody>
      </p:sp>
      <p:sp>
        <p:nvSpPr>
          <p:cNvPr id="3" name="Rectangle 2">
            <a:extLst>
              <a:ext uri="{FF2B5EF4-FFF2-40B4-BE49-F238E27FC236}">
                <a16:creationId xmlns:a16="http://schemas.microsoft.com/office/drawing/2014/main" id="{4867AABA-A2CB-224C-F3CD-AB714D18EFFD}"/>
              </a:ext>
            </a:extLst>
          </p:cNvPr>
          <p:cNvSpPr/>
          <p:nvPr userDrawn="1"/>
        </p:nvSpPr>
        <p:spPr>
          <a:xfrm>
            <a:off x="0" y="6734432"/>
            <a:ext cx="12192000" cy="123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Tree>
    <p:extLst>
      <p:ext uri="{BB962C8B-B14F-4D97-AF65-F5344CB8AC3E}">
        <p14:creationId xmlns:p14="http://schemas.microsoft.com/office/powerpoint/2010/main" val="2262539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087220-D20E-CC4F-A214-2903785D25D0}"/>
              </a:ext>
            </a:extLst>
          </p:cNvPr>
          <p:cNvSpPr>
            <a:spLocks noGrp="1"/>
          </p:cNvSpPr>
          <p:nvPr>
            <p:ph type="title"/>
          </p:nvPr>
        </p:nvSpPr>
        <p:spPr>
          <a:xfrm>
            <a:off x="973891" y="570271"/>
            <a:ext cx="10379908" cy="1014859"/>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700B867F-D636-E140-9060-835E27C0B514}"/>
              </a:ext>
            </a:extLst>
          </p:cNvPr>
          <p:cNvSpPr>
            <a:spLocks noGrp="1"/>
          </p:cNvSpPr>
          <p:nvPr>
            <p:ph type="body" idx="1"/>
          </p:nvPr>
        </p:nvSpPr>
        <p:spPr>
          <a:xfrm>
            <a:off x="973890" y="1720645"/>
            <a:ext cx="10379909" cy="445631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FDE039E-173D-F142-9442-85C89841B84D}"/>
              </a:ext>
            </a:extLst>
          </p:cNvPr>
          <p:cNvPicPr>
            <a:picLocks noChangeAspect="1"/>
          </p:cNvPicPr>
          <p:nvPr userDrawn="1"/>
        </p:nvPicPr>
        <p:blipFill>
          <a:blip r:embed="rId21"/>
          <a:stretch>
            <a:fillRect/>
          </a:stretch>
        </p:blipFill>
        <p:spPr>
          <a:xfrm>
            <a:off x="432322" y="5920442"/>
            <a:ext cx="339890" cy="513041"/>
          </a:xfrm>
          <a:prstGeom prst="rect">
            <a:avLst/>
          </a:prstGeom>
        </p:spPr>
      </p:pic>
    </p:spTree>
    <p:extLst>
      <p:ext uri="{BB962C8B-B14F-4D97-AF65-F5344CB8AC3E}">
        <p14:creationId xmlns:p14="http://schemas.microsoft.com/office/powerpoint/2010/main" val="2587530413"/>
      </p:ext>
    </p:extLst>
  </p:cSld>
  <p:clrMap bg1="lt1" tx1="dk1" bg2="lt2" tx2="dk2" accent1="accent1" accent2="accent2" accent3="accent3" accent4="accent4" accent5="accent5" accent6="accent6" hlink="hlink" folHlink="folHlink"/>
  <p:sldLayoutIdLst>
    <p:sldLayoutId id="2147483675" r:id="rId1"/>
    <p:sldLayoutId id="2147483681" r:id="rId2"/>
    <p:sldLayoutId id="2147483649" r:id="rId3"/>
    <p:sldLayoutId id="2147483671" r:id="rId4"/>
    <p:sldLayoutId id="2147483680" r:id="rId5"/>
    <p:sldLayoutId id="2147483663" r:id="rId6"/>
    <p:sldLayoutId id="2147483650" r:id="rId7"/>
    <p:sldLayoutId id="2147483652" r:id="rId8"/>
    <p:sldLayoutId id="2147483678" r:id="rId9"/>
    <p:sldLayoutId id="2147483674" r:id="rId10"/>
    <p:sldLayoutId id="2147483679" r:id="rId11"/>
    <p:sldLayoutId id="2147483668" r:id="rId12"/>
    <p:sldLayoutId id="2147483654" r:id="rId13"/>
    <p:sldLayoutId id="2147483669" r:id="rId14"/>
    <p:sldLayoutId id="2147483676" r:id="rId15"/>
    <p:sldLayoutId id="2147483670" r:id="rId16"/>
    <p:sldLayoutId id="2147483672" r:id="rId17"/>
    <p:sldLayoutId id="2147483673" r:id="rId18"/>
    <p:sldLayoutId id="2147483677" r:id="rId19"/>
  </p:sldLayoutIdLst>
  <p:txStyles>
    <p:titleStyle>
      <a:lvl1pPr algn="l" defTabSz="914400" rtl="0" eaLnBrk="1" latinLnBrk="0" hangingPunct="1">
        <a:lnSpc>
          <a:spcPts val="3800"/>
        </a:lnSpc>
        <a:spcBef>
          <a:spcPct val="0"/>
        </a:spcBef>
        <a:buNone/>
        <a:defRPr sz="3800" b="1" i="0" kern="1200" baseline="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2"/>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aws.amazon.com/getting-started/cloud-essentials/" TargetMode="External"/><Relationship Id="rId2" Type="http://schemas.openxmlformats.org/officeDocument/2006/relationships/hyperlink" Target="https://learn.microsoft.com/en-us/credentials/certifications/azure-fundamentals/" TargetMode="External"/><Relationship Id="rId1" Type="http://schemas.openxmlformats.org/officeDocument/2006/relationships/slideLayout" Target="../slideLayouts/slideLayout8.xml"/><Relationship Id="rId4" Type="http://schemas.openxmlformats.org/officeDocument/2006/relationships/hyperlink" Target="https://cloud.google.com/learn/certification/cloud-digital-leader"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hyperlink" Target="https://d1.awsstatic.com/training-and-certification/Enterprise/resources/AWS-Communities-of-Practice-v2a.pdf"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9672E267-E647-194C-8CCF-0D61C1F57399}"/>
              </a:ext>
            </a:extLst>
          </p:cNvPr>
          <p:cNvSpPr>
            <a:spLocks noGrp="1"/>
          </p:cNvSpPr>
          <p:nvPr>
            <p:ph type="ctrTitle"/>
          </p:nvPr>
        </p:nvSpPr>
        <p:spPr/>
        <p:txBody>
          <a:bodyPr/>
          <a:lstStyle/>
          <a:p>
            <a:r>
              <a:rPr lang="en-US" sz="6000" dirty="0"/>
              <a:t>Training for the Cloud</a:t>
            </a:r>
            <a:endParaRPr lang="en-US" dirty="0">
              <a:cs typeface="Arial"/>
            </a:endParaRPr>
          </a:p>
        </p:txBody>
      </p:sp>
      <p:sp>
        <p:nvSpPr>
          <p:cNvPr id="2" name="Subtitle 1">
            <a:extLst>
              <a:ext uri="{FF2B5EF4-FFF2-40B4-BE49-F238E27FC236}">
                <a16:creationId xmlns:a16="http://schemas.microsoft.com/office/drawing/2014/main" id="{E9B0C61C-D8EE-9234-9EC2-0A91E2052130}"/>
              </a:ext>
            </a:extLst>
          </p:cNvPr>
          <p:cNvSpPr>
            <a:spLocks noGrp="1"/>
          </p:cNvSpPr>
          <p:nvPr>
            <p:ph type="subTitle" idx="1"/>
          </p:nvPr>
        </p:nvSpPr>
        <p:spPr/>
        <p:txBody>
          <a:bodyPr/>
          <a:lstStyle/>
          <a:p>
            <a:r>
              <a:rPr lang="en-US" sz="3200" dirty="0">
                <a:cs typeface="Arial"/>
              </a:rPr>
              <a:t>Training Plans for Critical Cloud Roles </a:t>
            </a:r>
          </a:p>
        </p:txBody>
      </p:sp>
      <p:sp>
        <p:nvSpPr>
          <p:cNvPr id="3" name="Text Placeholder 2">
            <a:extLst>
              <a:ext uri="{FF2B5EF4-FFF2-40B4-BE49-F238E27FC236}">
                <a16:creationId xmlns:a16="http://schemas.microsoft.com/office/drawing/2014/main" id="{9453E371-D70E-888E-A7AB-AA3B68A9D265}"/>
              </a:ext>
            </a:extLst>
          </p:cNvPr>
          <p:cNvSpPr>
            <a:spLocks noGrp="1"/>
          </p:cNvSpPr>
          <p:nvPr>
            <p:ph type="body" sz="quarter" idx="10"/>
          </p:nvPr>
        </p:nvSpPr>
        <p:spPr>
          <a:xfrm>
            <a:off x="973891" y="4798503"/>
            <a:ext cx="6542645" cy="436423"/>
          </a:xfrm>
        </p:spPr>
        <p:txBody>
          <a:bodyPr/>
          <a:lstStyle/>
          <a:p>
            <a:pPr>
              <a:lnSpc>
                <a:spcPct val="100000"/>
              </a:lnSpc>
            </a:pPr>
            <a:r>
              <a:rPr lang="en-US" sz="2000" dirty="0">
                <a:cs typeface="Arial"/>
              </a:rPr>
              <a:t>A Cloud Enablement Task Group Initiative 2024</a:t>
            </a:r>
          </a:p>
        </p:txBody>
      </p:sp>
    </p:spTree>
    <p:extLst>
      <p:ext uri="{BB962C8B-B14F-4D97-AF65-F5344CB8AC3E}">
        <p14:creationId xmlns:p14="http://schemas.microsoft.com/office/powerpoint/2010/main" val="3941154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B08F-A09E-56AA-2EE9-5F568BB43572}"/>
              </a:ext>
            </a:extLst>
          </p:cNvPr>
          <p:cNvSpPr>
            <a:spLocks noGrp="1"/>
          </p:cNvSpPr>
          <p:nvPr>
            <p:ph type="title"/>
          </p:nvPr>
        </p:nvSpPr>
        <p:spPr/>
        <p:txBody>
          <a:bodyPr/>
          <a:lstStyle/>
          <a:p>
            <a:r>
              <a:rPr lang="en-US" dirty="0"/>
              <a:t>Contents</a:t>
            </a:r>
          </a:p>
        </p:txBody>
      </p:sp>
      <p:sp>
        <p:nvSpPr>
          <p:cNvPr id="3" name="Content Placeholder 2">
            <a:extLst>
              <a:ext uri="{FF2B5EF4-FFF2-40B4-BE49-F238E27FC236}">
                <a16:creationId xmlns:a16="http://schemas.microsoft.com/office/drawing/2014/main" id="{BA805C61-D4E0-D834-2FE5-3CE8DF4EACE0}"/>
              </a:ext>
            </a:extLst>
          </p:cNvPr>
          <p:cNvSpPr>
            <a:spLocks noGrp="1"/>
          </p:cNvSpPr>
          <p:nvPr>
            <p:ph sz="half" idx="2"/>
          </p:nvPr>
        </p:nvSpPr>
        <p:spPr/>
        <p:txBody>
          <a:bodyPr/>
          <a:lstStyle/>
          <a:p>
            <a:endParaRPr lang="en-US"/>
          </a:p>
        </p:txBody>
      </p:sp>
      <p:sp>
        <p:nvSpPr>
          <p:cNvPr id="4" name="Content Placeholder 3">
            <a:extLst>
              <a:ext uri="{FF2B5EF4-FFF2-40B4-BE49-F238E27FC236}">
                <a16:creationId xmlns:a16="http://schemas.microsoft.com/office/drawing/2014/main" id="{8E8CD9C6-DCD9-2F51-9A75-EE3B98FF8BC6}"/>
              </a:ext>
            </a:extLst>
          </p:cNvPr>
          <p:cNvSpPr>
            <a:spLocks noGrp="1"/>
          </p:cNvSpPr>
          <p:nvPr>
            <p:ph sz="half" idx="4294967295"/>
          </p:nvPr>
        </p:nvSpPr>
        <p:spPr>
          <a:xfrm>
            <a:off x="973891" y="1720646"/>
            <a:ext cx="5045909" cy="4567084"/>
          </a:xfrm>
        </p:spPr>
        <p:txBody>
          <a:bodyPr/>
          <a:lstStyle/>
          <a:p>
            <a:pPr marL="381000" lvl="0" indent="-285750" algn="l" rtl="0">
              <a:lnSpc>
                <a:spcPct val="100000"/>
              </a:lnSpc>
              <a:spcBef>
                <a:spcPts val="1000"/>
              </a:spcBef>
              <a:spcAft>
                <a:spcPts val="0"/>
              </a:spcAft>
              <a:buClr>
                <a:schemeClr val="accent1"/>
              </a:buClr>
              <a:buSzPct val="100000"/>
              <a:buFont typeface="Arial" panose="020B0604020202020204" pitchFamily="34" charset="0"/>
              <a:buChar char="•"/>
            </a:pPr>
            <a:r>
              <a:rPr lang="en-US" dirty="0"/>
              <a:t>Problem statement</a:t>
            </a:r>
          </a:p>
          <a:p>
            <a:pPr marL="381000" lvl="0" indent="-285750" algn="l" rtl="0">
              <a:lnSpc>
                <a:spcPct val="100000"/>
              </a:lnSpc>
              <a:spcBef>
                <a:spcPts val="0"/>
              </a:spcBef>
              <a:spcAft>
                <a:spcPts val="0"/>
              </a:spcAft>
              <a:buClr>
                <a:schemeClr val="accent1"/>
              </a:buClr>
              <a:buSzPct val="100000"/>
              <a:buFont typeface="Arial" panose="020B0604020202020204" pitchFamily="34" charset="0"/>
              <a:buChar char="•"/>
            </a:pPr>
            <a:r>
              <a:rPr lang="en-US" dirty="0"/>
              <a:t>Addressing the challenge</a:t>
            </a:r>
          </a:p>
          <a:p>
            <a:pPr marL="381000" lvl="0" indent="-285750" algn="l" rtl="0">
              <a:lnSpc>
                <a:spcPct val="100000"/>
              </a:lnSpc>
              <a:spcBef>
                <a:spcPts val="0"/>
              </a:spcBef>
              <a:spcAft>
                <a:spcPts val="0"/>
              </a:spcAft>
              <a:buClr>
                <a:schemeClr val="accent1"/>
              </a:buClr>
              <a:buSzPct val="100000"/>
              <a:buFont typeface="Arial" panose="020B0604020202020204" pitchFamily="34" charset="0"/>
              <a:buChar char="•"/>
            </a:pPr>
            <a:r>
              <a:rPr lang="en-US" dirty="0"/>
              <a:t>Keys to a successful Cloud training</a:t>
            </a:r>
          </a:p>
          <a:p>
            <a:pPr marL="381000" lvl="0" indent="-285750" algn="l" rtl="0">
              <a:lnSpc>
                <a:spcPct val="100000"/>
              </a:lnSpc>
              <a:spcBef>
                <a:spcPts val="0"/>
              </a:spcBef>
              <a:spcAft>
                <a:spcPts val="0"/>
              </a:spcAft>
              <a:buClr>
                <a:schemeClr val="accent1"/>
              </a:buClr>
              <a:buSzPct val="100000"/>
              <a:buFont typeface="Arial" panose="020B0604020202020204" pitchFamily="34" charset="0"/>
              <a:buChar char="•"/>
            </a:pPr>
            <a:r>
              <a:rPr lang="en-US" dirty="0"/>
              <a:t>Training Program</a:t>
            </a:r>
          </a:p>
          <a:p>
            <a:pPr marL="838200" lvl="1" indent="-285750">
              <a:lnSpc>
                <a:spcPct val="100000"/>
              </a:lnSpc>
              <a:spcBef>
                <a:spcPts val="0"/>
              </a:spcBef>
              <a:buClr>
                <a:schemeClr val="accent1"/>
              </a:buClr>
              <a:buSzPct val="100000"/>
              <a:buFont typeface="Courier New" panose="02070309020205020404" pitchFamily="49" charset="0"/>
              <a:buChar char="o"/>
            </a:pPr>
            <a:r>
              <a:rPr lang="en-US" sz="1800" dirty="0"/>
              <a:t>Plan</a:t>
            </a:r>
          </a:p>
          <a:p>
            <a:pPr marL="838200" lvl="1" indent="-285750">
              <a:lnSpc>
                <a:spcPct val="100000"/>
              </a:lnSpc>
              <a:spcBef>
                <a:spcPts val="0"/>
              </a:spcBef>
              <a:buClr>
                <a:schemeClr val="accent1"/>
              </a:buClr>
              <a:buSzPct val="100000"/>
              <a:buFont typeface="Courier New" panose="02070309020205020404" pitchFamily="49" charset="0"/>
              <a:buChar char="o"/>
            </a:pPr>
            <a:r>
              <a:rPr lang="en-US" sz="1800" dirty="0"/>
              <a:t>Execute</a:t>
            </a:r>
          </a:p>
          <a:p>
            <a:pPr marL="838200" lvl="1" indent="-285750">
              <a:lnSpc>
                <a:spcPct val="100000"/>
              </a:lnSpc>
              <a:spcBef>
                <a:spcPts val="0"/>
              </a:spcBef>
              <a:buClr>
                <a:schemeClr val="accent1"/>
              </a:buClr>
              <a:buSzPct val="100000"/>
              <a:buFont typeface="Courier New" panose="02070309020205020404" pitchFamily="49" charset="0"/>
              <a:buChar char="o"/>
            </a:pPr>
            <a:r>
              <a:rPr lang="en-US" sz="1800" dirty="0"/>
              <a:t>Monitor</a:t>
            </a:r>
          </a:p>
          <a:p>
            <a:pPr marL="381000" lvl="0" indent="-285750" algn="l" rtl="0">
              <a:lnSpc>
                <a:spcPct val="100000"/>
              </a:lnSpc>
              <a:spcBef>
                <a:spcPts val="0"/>
              </a:spcBef>
              <a:spcAft>
                <a:spcPts val="0"/>
              </a:spcAft>
              <a:buClr>
                <a:schemeClr val="accent1"/>
              </a:buClr>
              <a:buSzPct val="100000"/>
              <a:buFont typeface="Arial" panose="020B0604020202020204" pitchFamily="34" charset="0"/>
              <a:buChar char="•"/>
            </a:pPr>
            <a:r>
              <a:rPr lang="en-US" dirty="0"/>
              <a:t>Key Cloud Skills</a:t>
            </a:r>
          </a:p>
          <a:p>
            <a:pPr marL="381000" lvl="0" indent="-285750" algn="l" rtl="0">
              <a:lnSpc>
                <a:spcPct val="100000"/>
              </a:lnSpc>
              <a:spcBef>
                <a:spcPts val="0"/>
              </a:spcBef>
              <a:spcAft>
                <a:spcPts val="0"/>
              </a:spcAft>
              <a:buClr>
                <a:schemeClr val="accent1"/>
              </a:buClr>
              <a:buSzPct val="100000"/>
              <a:buFont typeface="Arial" panose="020B0604020202020204" pitchFamily="34" charset="0"/>
              <a:buChar char="•"/>
            </a:pPr>
            <a:r>
              <a:rPr lang="en-US" dirty="0"/>
              <a:t>Beyond Online learning</a:t>
            </a:r>
          </a:p>
          <a:p>
            <a:pPr marL="838200" lvl="1" indent="-285750">
              <a:lnSpc>
                <a:spcPct val="100000"/>
              </a:lnSpc>
              <a:spcBef>
                <a:spcPts val="0"/>
              </a:spcBef>
              <a:buClr>
                <a:schemeClr val="accent1"/>
              </a:buClr>
              <a:buSzPct val="100000"/>
              <a:buFont typeface="Courier New" panose="02070309020205020404" pitchFamily="49" charset="0"/>
              <a:buChar char="o"/>
            </a:pPr>
            <a:r>
              <a:rPr lang="en-US" sz="1800" dirty="0"/>
              <a:t>Lunch and Learn</a:t>
            </a:r>
          </a:p>
          <a:p>
            <a:pPr marL="838200" lvl="1" indent="-285750">
              <a:lnSpc>
                <a:spcPct val="100000"/>
              </a:lnSpc>
              <a:spcBef>
                <a:spcPts val="0"/>
              </a:spcBef>
              <a:buClr>
                <a:schemeClr val="accent1"/>
              </a:buClr>
              <a:buSzPct val="100000"/>
              <a:buFont typeface="Courier New" panose="02070309020205020404" pitchFamily="49" charset="0"/>
              <a:buChar char="o"/>
            </a:pPr>
            <a:r>
              <a:rPr lang="en-US" sz="1800" dirty="0"/>
              <a:t>Communities of practice</a:t>
            </a:r>
          </a:p>
          <a:p>
            <a:endParaRPr lang="en-US" dirty="0"/>
          </a:p>
        </p:txBody>
      </p:sp>
    </p:spTree>
    <p:extLst>
      <p:ext uri="{BB962C8B-B14F-4D97-AF65-F5344CB8AC3E}">
        <p14:creationId xmlns:p14="http://schemas.microsoft.com/office/powerpoint/2010/main" val="593569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CF9D6-5E4C-8D6C-14C1-58C756919C61}"/>
              </a:ext>
            </a:extLst>
          </p:cNvPr>
          <p:cNvSpPr>
            <a:spLocks noGrp="1"/>
          </p:cNvSpPr>
          <p:nvPr>
            <p:ph type="title"/>
          </p:nvPr>
        </p:nvSpPr>
        <p:spPr/>
        <p:txBody>
          <a:bodyPr/>
          <a:lstStyle/>
          <a:p>
            <a:r>
              <a:rPr lang="en-US" dirty="0"/>
              <a:t>Problem statement</a:t>
            </a:r>
          </a:p>
        </p:txBody>
      </p:sp>
      <p:sp>
        <p:nvSpPr>
          <p:cNvPr id="4" name="Content Placeholder 3">
            <a:extLst>
              <a:ext uri="{FF2B5EF4-FFF2-40B4-BE49-F238E27FC236}">
                <a16:creationId xmlns:a16="http://schemas.microsoft.com/office/drawing/2014/main" id="{83A5AEFD-9C94-5235-6575-2491AE9DD086}"/>
              </a:ext>
            </a:extLst>
          </p:cNvPr>
          <p:cNvSpPr>
            <a:spLocks noGrp="1"/>
          </p:cNvSpPr>
          <p:nvPr>
            <p:ph sz="half" idx="4294967295"/>
          </p:nvPr>
        </p:nvSpPr>
        <p:spPr>
          <a:xfrm>
            <a:off x="973891" y="1720646"/>
            <a:ext cx="10379908" cy="4567084"/>
          </a:xfrm>
        </p:spPr>
        <p:txBody>
          <a:bodyPr/>
          <a:lstStyle/>
          <a:p>
            <a:pPr marL="355283" lvl="0" indent="-342900" algn="l" rtl="0">
              <a:lnSpc>
                <a:spcPct val="90000"/>
              </a:lnSpc>
              <a:spcBef>
                <a:spcPts val="0"/>
              </a:spcBef>
              <a:spcAft>
                <a:spcPts val="0"/>
              </a:spcAft>
              <a:buClr>
                <a:schemeClr val="accent1"/>
              </a:buClr>
              <a:buSzPct val="100000"/>
              <a:buFont typeface="Arial" panose="020B0604020202020204" pitchFamily="34" charset="0"/>
              <a:buChar char="•"/>
            </a:pPr>
            <a:r>
              <a:rPr lang="en-US" sz="2000" b="1" dirty="0">
                <a:solidFill>
                  <a:schemeClr val="accent1"/>
                </a:solidFill>
              </a:rPr>
              <a:t>Organizations need to adopt cloud technologies to remain competitive</a:t>
            </a:r>
          </a:p>
          <a:p>
            <a:pPr marL="685800" lvl="1" indent="-219551" algn="l" rtl="0">
              <a:lnSpc>
                <a:spcPct val="90000"/>
              </a:lnSpc>
              <a:spcBef>
                <a:spcPts val="500"/>
              </a:spcBef>
              <a:spcAft>
                <a:spcPts val="0"/>
              </a:spcAft>
              <a:buClr>
                <a:schemeClr val="accent1"/>
              </a:buClr>
              <a:buSzPct val="100000"/>
              <a:buChar char="○"/>
            </a:pPr>
            <a:r>
              <a:rPr lang="en-US" sz="1700" dirty="0"/>
              <a:t>Mega trends in technologies and architectures — such as the cloud, edge, the Internet of Things, machine learning, advanced analytics, DevOps and digital business — are creating new roles, job functions and skill sets that organizations are struggling to fill</a:t>
            </a:r>
          </a:p>
          <a:p>
            <a:pPr marL="685800" lvl="1" indent="-219551" algn="l" rtl="0">
              <a:lnSpc>
                <a:spcPct val="90000"/>
              </a:lnSpc>
              <a:spcBef>
                <a:spcPts val="500"/>
              </a:spcBef>
              <a:spcAft>
                <a:spcPts val="0"/>
              </a:spcAft>
              <a:buClr>
                <a:schemeClr val="accent1"/>
              </a:buClr>
              <a:buSzPct val="100000"/>
              <a:buChar char="○"/>
            </a:pPr>
            <a:r>
              <a:rPr lang="en-US" sz="1700" dirty="0"/>
              <a:t>Technical professionals are struggling to keep pace with the pace of change in technology. As a result, many find their skills lacking, resulting in missteps and slowing technology adoption</a:t>
            </a:r>
          </a:p>
          <a:p>
            <a:pPr marL="355283" lvl="0" indent="-342900" algn="l" rtl="0">
              <a:lnSpc>
                <a:spcPct val="90000"/>
              </a:lnSpc>
              <a:spcBef>
                <a:spcPts val="1000"/>
              </a:spcBef>
              <a:spcAft>
                <a:spcPts val="0"/>
              </a:spcAft>
              <a:buClr>
                <a:schemeClr val="accent1"/>
              </a:buClr>
              <a:buSzPct val="100000"/>
              <a:buFont typeface="Arial" panose="020B0604020202020204" pitchFamily="34" charset="0"/>
              <a:buChar char="•"/>
            </a:pPr>
            <a:r>
              <a:rPr lang="en-US" sz="2000" b="1" dirty="0">
                <a:solidFill>
                  <a:schemeClr val="accent1"/>
                </a:solidFill>
              </a:rPr>
              <a:t>Most organizations do not have the skill set required to migrate and operate their systems successfully in the cloud</a:t>
            </a:r>
          </a:p>
          <a:p>
            <a:pPr marL="685800" lvl="1" indent="-219551" algn="l" rtl="0">
              <a:lnSpc>
                <a:spcPct val="90000"/>
              </a:lnSpc>
              <a:spcBef>
                <a:spcPts val="500"/>
              </a:spcBef>
              <a:spcAft>
                <a:spcPts val="0"/>
              </a:spcAft>
              <a:buClr>
                <a:schemeClr val="accent1"/>
              </a:buClr>
              <a:buSzPct val="100000"/>
              <a:buChar char="○"/>
            </a:pPr>
            <a:r>
              <a:rPr lang="en-US" sz="1700" dirty="0"/>
              <a:t>Findings from a cloud readiness survey by plural sight showed that 64% responded as being new cloud, 13% have done some training 15% worked in a cloud role and only 8% have significant experience in cloud</a:t>
            </a:r>
          </a:p>
          <a:p>
            <a:pPr marL="355283" lvl="0" indent="-342900" algn="l" rtl="0">
              <a:lnSpc>
                <a:spcPct val="90000"/>
              </a:lnSpc>
              <a:spcBef>
                <a:spcPts val="1000"/>
              </a:spcBef>
              <a:spcAft>
                <a:spcPts val="0"/>
              </a:spcAft>
              <a:buClr>
                <a:schemeClr val="accent1"/>
              </a:buClr>
              <a:buSzPct val="100000"/>
              <a:buFont typeface="Arial" panose="020B0604020202020204" pitchFamily="34" charset="0"/>
              <a:buChar char="•"/>
            </a:pPr>
            <a:r>
              <a:rPr lang="en-US" sz="2000" b="1" dirty="0">
                <a:solidFill>
                  <a:schemeClr val="accent1"/>
                </a:solidFill>
              </a:rPr>
              <a:t>The current needs for cloud talent far exceeds the available pool</a:t>
            </a:r>
          </a:p>
          <a:p>
            <a:pPr marL="685800" lvl="1" indent="-219551" algn="l" rtl="0">
              <a:lnSpc>
                <a:spcPct val="90000"/>
              </a:lnSpc>
              <a:spcBef>
                <a:spcPts val="500"/>
              </a:spcBef>
              <a:spcAft>
                <a:spcPts val="0"/>
              </a:spcAft>
              <a:buClr>
                <a:schemeClr val="accent1"/>
              </a:buClr>
              <a:buSzPct val="100000"/>
              <a:buChar char="○"/>
            </a:pPr>
            <a:r>
              <a:rPr lang="en-US" sz="1700" dirty="0"/>
              <a:t>Skilled resources are not readily available to be hired</a:t>
            </a:r>
          </a:p>
          <a:p>
            <a:pPr marL="685800" lvl="1" indent="-219551" algn="l" rtl="0">
              <a:lnSpc>
                <a:spcPct val="90000"/>
              </a:lnSpc>
              <a:spcBef>
                <a:spcPts val="500"/>
              </a:spcBef>
              <a:spcAft>
                <a:spcPts val="0"/>
              </a:spcAft>
              <a:buClr>
                <a:schemeClr val="accent1"/>
              </a:buClr>
              <a:buSzPct val="100000"/>
              <a:buChar char="○"/>
            </a:pPr>
            <a:r>
              <a:rPr lang="en-US" sz="1700" dirty="0"/>
              <a:t>Desired compensation is far above what companies are willing to pay</a:t>
            </a:r>
          </a:p>
          <a:p>
            <a:endParaRPr lang="en-US" dirty="0"/>
          </a:p>
        </p:txBody>
      </p:sp>
    </p:spTree>
    <p:extLst>
      <p:ext uri="{BB962C8B-B14F-4D97-AF65-F5344CB8AC3E}">
        <p14:creationId xmlns:p14="http://schemas.microsoft.com/office/powerpoint/2010/main" val="3962485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CF9D6-5E4C-8D6C-14C1-58C756919C61}"/>
              </a:ext>
            </a:extLst>
          </p:cNvPr>
          <p:cNvSpPr>
            <a:spLocks noGrp="1"/>
          </p:cNvSpPr>
          <p:nvPr>
            <p:ph type="title"/>
          </p:nvPr>
        </p:nvSpPr>
        <p:spPr/>
        <p:txBody>
          <a:bodyPr/>
          <a:lstStyle/>
          <a:p>
            <a:r>
              <a:rPr lang="en-US" dirty="0">
                <a:latin typeface="Arial"/>
                <a:cs typeface="Arial"/>
              </a:rPr>
              <a:t>Addressing the challenge</a:t>
            </a:r>
            <a:endParaRPr lang="en-US" dirty="0"/>
          </a:p>
        </p:txBody>
      </p:sp>
      <p:sp>
        <p:nvSpPr>
          <p:cNvPr id="4" name="Content Placeholder 3">
            <a:extLst>
              <a:ext uri="{FF2B5EF4-FFF2-40B4-BE49-F238E27FC236}">
                <a16:creationId xmlns:a16="http://schemas.microsoft.com/office/drawing/2014/main" id="{83A5AEFD-9C94-5235-6575-2491AE9DD086}"/>
              </a:ext>
            </a:extLst>
          </p:cNvPr>
          <p:cNvSpPr>
            <a:spLocks noGrp="1"/>
          </p:cNvSpPr>
          <p:nvPr>
            <p:ph sz="half" idx="4294967295"/>
          </p:nvPr>
        </p:nvSpPr>
        <p:spPr>
          <a:xfrm>
            <a:off x="973891" y="1720646"/>
            <a:ext cx="5577738" cy="4567084"/>
          </a:xfrm>
        </p:spPr>
        <p:txBody>
          <a:bodyPr/>
          <a:lstStyle/>
          <a:p>
            <a:pPr marL="285750" lvl="0" indent="-285750" algn="l" rtl="0">
              <a:lnSpc>
                <a:spcPct val="100000"/>
              </a:lnSpc>
              <a:spcBef>
                <a:spcPts val="0"/>
              </a:spcBef>
              <a:spcAft>
                <a:spcPts val="0"/>
              </a:spcAft>
              <a:buClr>
                <a:schemeClr val="accent1"/>
              </a:buClr>
              <a:buSzPct val="100000"/>
              <a:buFont typeface="Arial" panose="020B0604020202020204" pitchFamily="34" charset="0"/>
              <a:buChar char="•"/>
            </a:pPr>
            <a:r>
              <a:rPr lang="en-US" sz="1600" dirty="0"/>
              <a:t>Creating talent from within</a:t>
            </a:r>
          </a:p>
          <a:p>
            <a:pPr marL="285750" lvl="0" indent="-285750" algn="l" rtl="0">
              <a:lnSpc>
                <a:spcPct val="100000"/>
              </a:lnSpc>
              <a:spcBef>
                <a:spcPts val="1000"/>
              </a:spcBef>
              <a:spcAft>
                <a:spcPts val="0"/>
              </a:spcAft>
              <a:buClr>
                <a:schemeClr val="accent1"/>
              </a:buClr>
              <a:buSzPct val="100000"/>
              <a:buFont typeface="Arial" panose="020B0604020202020204" pitchFamily="34" charset="0"/>
              <a:buChar char="•"/>
            </a:pPr>
            <a:r>
              <a:rPr lang="en-US" sz="1600" dirty="0"/>
              <a:t>Align employee training to the personal goals</a:t>
            </a:r>
          </a:p>
          <a:p>
            <a:pPr marL="285750" lvl="0" indent="-285750" algn="l" rtl="0">
              <a:lnSpc>
                <a:spcPct val="100000"/>
              </a:lnSpc>
              <a:spcBef>
                <a:spcPts val="1000"/>
              </a:spcBef>
              <a:spcAft>
                <a:spcPts val="0"/>
              </a:spcAft>
              <a:buClr>
                <a:schemeClr val="accent1"/>
              </a:buClr>
              <a:buSzPct val="100000"/>
              <a:buFont typeface="Arial" panose="020B0604020202020204" pitchFamily="34" charset="0"/>
              <a:buChar char="•"/>
            </a:pPr>
            <a:r>
              <a:rPr lang="en-US" sz="1600" dirty="0"/>
              <a:t>Develop a training PROGRAM that evolves year over year</a:t>
            </a:r>
          </a:p>
          <a:p>
            <a:pPr marL="285750" lvl="0" indent="-285750" algn="l" rtl="0">
              <a:lnSpc>
                <a:spcPct val="100000"/>
              </a:lnSpc>
              <a:spcBef>
                <a:spcPts val="1000"/>
              </a:spcBef>
              <a:spcAft>
                <a:spcPts val="0"/>
              </a:spcAft>
              <a:buClr>
                <a:schemeClr val="accent1"/>
              </a:buClr>
              <a:buSzPct val="100000"/>
              <a:buFont typeface="Arial" panose="020B0604020202020204" pitchFamily="34" charset="0"/>
              <a:buChar char="•"/>
            </a:pPr>
            <a:r>
              <a:rPr lang="en-US" sz="1600" dirty="0"/>
              <a:t>Make training and skill development a business priority</a:t>
            </a:r>
          </a:p>
          <a:p>
            <a:pPr marL="742950" lvl="1" indent="-285750">
              <a:lnSpc>
                <a:spcPct val="100000"/>
              </a:lnSpc>
              <a:buClr>
                <a:schemeClr val="accent1"/>
              </a:buClr>
              <a:buSzPct val="100000"/>
              <a:buFont typeface="Courier New" panose="02070309020205020404" pitchFamily="49" charset="0"/>
              <a:buChar char="o"/>
            </a:pPr>
            <a:r>
              <a:rPr lang="en-US" sz="1400" dirty="0"/>
              <a:t>Focus on building your cloud talent pipelines from within. </a:t>
            </a:r>
          </a:p>
          <a:p>
            <a:pPr marL="742950" lvl="1" indent="-285750">
              <a:lnSpc>
                <a:spcPct val="100000"/>
              </a:lnSpc>
              <a:buClr>
                <a:schemeClr val="accent1"/>
              </a:buClr>
              <a:buSzPct val="100000"/>
              <a:buFont typeface="Courier New" panose="02070309020205020404" pitchFamily="49" charset="0"/>
              <a:buChar char="o"/>
            </a:pPr>
            <a:r>
              <a:rPr lang="en-US" sz="1400" dirty="0"/>
              <a:t>70% of technologists want daily or weekly learning opportunities</a:t>
            </a:r>
          </a:p>
          <a:p>
            <a:pPr marL="285750" indent="-285750">
              <a:lnSpc>
                <a:spcPct val="100000"/>
              </a:lnSpc>
              <a:buClr>
                <a:schemeClr val="accent1"/>
              </a:buClr>
              <a:buSzPct val="100000"/>
              <a:buFont typeface="Arial" panose="020B0604020202020204" pitchFamily="34" charset="0"/>
              <a:buChar char="•"/>
            </a:pPr>
            <a:r>
              <a:rPr lang="en-US" sz="1600" dirty="0"/>
              <a:t>Do make sure you have a way for them to use their new skills</a:t>
            </a:r>
            <a:endParaRPr lang="en-US" sz="1400" dirty="0"/>
          </a:p>
          <a:p>
            <a:pPr lvl="1">
              <a:lnSpc>
                <a:spcPct val="100000"/>
              </a:lnSpc>
              <a:buClr>
                <a:schemeClr val="accent1"/>
              </a:buClr>
              <a:buSzPct val="100000"/>
              <a:buFont typeface="Courier New" panose="02070309020205020404" pitchFamily="49" charset="0"/>
              <a:buChar char="o"/>
            </a:pPr>
            <a:r>
              <a:rPr lang="en-US" sz="1400" dirty="0"/>
              <a:t>You want to match your training program to your plans for the cloud so your employees can always be using their new skills within your organization.</a:t>
            </a:r>
          </a:p>
          <a:p>
            <a:pPr lvl="1">
              <a:lnSpc>
                <a:spcPct val="100000"/>
              </a:lnSpc>
              <a:buClr>
                <a:schemeClr val="accent1"/>
              </a:buClr>
              <a:buSzPct val="100000"/>
              <a:buFont typeface="Courier New" panose="02070309020205020404" pitchFamily="49" charset="0"/>
              <a:buChar char="o"/>
            </a:pPr>
            <a:r>
              <a:rPr lang="en-US" sz="1400" dirty="0"/>
              <a:t>Provide training paths that build skills for an upcoming cloud initiative and let them take the lead. </a:t>
            </a:r>
          </a:p>
          <a:p>
            <a:endParaRPr lang="en-US" dirty="0"/>
          </a:p>
        </p:txBody>
      </p:sp>
      <p:pic>
        <p:nvPicPr>
          <p:cNvPr id="5" name="Picture 4" descr="A light bulb and a wire&#10;&#10;Description automatically generated">
            <a:extLst>
              <a:ext uri="{FF2B5EF4-FFF2-40B4-BE49-F238E27FC236}">
                <a16:creationId xmlns:a16="http://schemas.microsoft.com/office/drawing/2014/main" id="{434C0B5D-B227-F8B2-88F7-6764B867A588}"/>
              </a:ext>
            </a:extLst>
          </p:cNvPr>
          <p:cNvPicPr>
            <a:picLocks noChangeAspect="1"/>
          </p:cNvPicPr>
          <p:nvPr/>
        </p:nvPicPr>
        <p:blipFill>
          <a:blip r:embed="rId2"/>
          <a:stretch>
            <a:fillRect/>
          </a:stretch>
        </p:blipFill>
        <p:spPr>
          <a:xfrm>
            <a:off x="6802561" y="2047311"/>
            <a:ext cx="5131985" cy="2763377"/>
          </a:xfrm>
          <a:prstGeom prst="rect">
            <a:avLst/>
          </a:prstGeom>
        </p:spPr>
      </p:pic>
    </p:spTree>
    <p:extLst>
      <p:ext uri="{BB962C8B-B14F-4D97-AF65-F5344CB8AC3E}">
        <p14:creationId xmlns:p14="http://schemas.microsoft.com/office/powerpoint/2010/main" val="2863678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CF9D6-5E4C-8D6C-14C1-58C756919C61}"/>
              </a:ext>
            </a:extLst>
          </p:cNvPr>
          <p:cNvSpPr>
            <a:spLocks noGrp="1"/>
          </p:cNvSpPr>
          <p:nvPr>
            <p:ph type="title"/>
          </p:nvPr>
        </p:nvSpPr>
        <p:spPr/>
        <p:txBody>
          <a:bodyPr/>
          <a:lstStyle/>
          <a:p>
            <a:r>
              <a:rPr lang="en-US" dirty="0"/>
              <a:t>Keys to a successful cloud training</a:t>
            </a:r>
          </a:p>
        </p:txBody>
      </p:sp>
      <p:sp>
        <p:nvSpPr>
          <p:cNvPr id="4" name="Content Placeholder 3">
            <a:extLst>
              <a:ext uri="{FF2B5EF4-FFF2-40B4-BE49-F238E27FC236}">
                <a16:creationId xmlns:a16="http://schemas.microsoft.com/office/drawing/2014/main" id="{83A5AEFD-9C94-5235-6575-2491AE9DD086}"/>
              </a:ext>
            </a:extLst>
          </p:cNvPr>
          <p:cNvSpPr>
            <a:spLocks noGrp="1"/>
          </p:cNvSpPr>
          <p:nvPr>
            <p:ph sz="half" idx="4294967295"/>
          </p:nvPr>
        </p:nvSpPr>
        <p:spPr>
          <a:xfrm>
            <a:off x="973891" y="1720646"/>
            <a:ext cx="5492897" cy="4567084"/>
          </a:xfrm>
        </p:spPr>
        <p:txBody>
          <a:bodyPr vert="horz" lIns="0" tIns="0" rIns="0" bIns="0" rtlCol="0" anchor="t">
            <a:normAutofit lnSpcReduction="10000"/>
          </a:bodyPr>
          <a:lstStyle/>
          <a:p>
            <a:pPr marL="285750" lvl="0" indent="-285750" algn="l" rtl="0">
              <a:lnSpc>
                <a:spcPct val="90000"/>
              </a:lnSpc>
              <a:spcBef>
                <a:spcPts val="0"/>
              </a:spcBef>
              <a:spcAft>
                <a:spcPts val="0"/>
              </a:spcAft>
              <a:buClr>
                <a:schemeClr val="accent1"/>
              </a:buClr>
              <a:buSzPct val="100000"/>
              <a:buFont typeface="Arial" panose="020B0604020202020204" pitchFamily="34" charset="0"/>
              <a:buChar char="•"/>
            </a:pPr>
            <a:r>
              <a:rPr lang="en-US" sz="1600" dirty="0"/>
              <a:t>Executive sponsorship</a:t>
            </a:r>
          </a:p>
          <a:p>
            <a:pPr marL="733425" lvl="1" indent="-285750">
              <a:buClr>
                <a:schemeClr val="accent1"/>
              </a:buClr>
              <a:buSzPct val="100000"/>
              <a:buFont typeface="Courier New" panose="02070309020205020404" pitchFamily="49" charset="0"/>
              <a:buChar char="o"/>
            </a:pPr>
            <a:r>
              <a:rPr lang="en-US" sz="1400" dirty="0"/>
              <a:t>From top to bottom of the org, we all need to align to the same objective</a:t>
            </a:r>
            <a:endParaRPr lang="en-US" sz="1400" dirty="0">
              <a:cs typeface="Arial" panose="020B0604020202020204" pitchFamily="34" charset="0"/>
            </a:endParaRPr>
          </a:p>
          <a:p>
            <a:pPr marL="285750" lvl="0" indent="-285750" algn="l" rtl="0">
              <a:lnSpc>
                <a:spcPct val="90000"/>
              </a:lnSpc>
              <a:spcBef>
                <a:spcPts val="1000"/>
              </a:spcBef>
              <a:spcAft>
                <a:spcPts val="0"/>
              </a:spcAft>
              <a:buClr>
                <a:schemeClr val="accent1"/>
              </a:buClr>
              <a:buSzPct val="100000"/>
              <a:buFont typeface="Arial" panose="020B0604020202020204" pitchFamily="34" charset="0"/>
              <a:buChar char="•"/>
            </a:pPr>
            <a:r>
              <a:rPr lang="en-US" sz="1600" dirty="0"/>
              <a:t>Adopt a comprehensive training plan</a:t>
            </a:r>
          </a:p>
          <a:p>
            <a:pPr marL="733425" lvl="1" indent="-285750">
              <a:buClr>
                <a:schemeClr val="accent1"/>
              </a:buClr>
              <a:buSzPct val="100000"/>
              <a:buFont typeface="Courier New" panose="02070309020205020404" pitchFamily="49" charset="0"/>
              <a:buChar char="o"/>
            </a:pPr>
            <a:r>
              <a:rPr lang="en-US" sz="1400" dirty="0"/>
              <a:t>Comprehensive training includes cloud fundamentals training for a wide range of stakeholders</a:t>
            </a:r>
            <a:endParaRPr lang="en-US" sz="1400" dirty="0">
              <a:cs typeface="Arial" panose="020B0604020202020204" pitchFamily="34" charset="0"/>
            </a:endParaRPr>
          </a:p>
          <a:p>
            <a:pPr marL="733425" lvl="1" indent="-285750">
              <a:buClr>
                <a:schemeClr val="accent1"/>
              </a:buClr>
              <a:buSzPct val="100000"/>
              <a:buFont typeface="Courier New" panose="02070309020205020404" pitchFamily="49" charset="0"/>
              <a:buChar char="o"/>
            </a:pPr>
            <a:r>
              <a:rPr lang="en-US" sz="1400" dirty="0"/>
              <a:t>In-depth cloud training for key technical teams</a:t>
            </a:r>
            <a:endParaRPr lang="en-US" sz="1400" dirty="0">
              <a:cs typeface="Arial" panose="020B0604020202020204" pitchFamily="34" charset="0"/>
            </a:endParaRPr>
          </a:p>
          <a:p>
            <a:pPr marL="733425" lvl="1" indent="-285750">
              <a:buClr>
                <a:schemeClr val="accent1"/>
              </a:buClr>
              <a:buSzPct val="100000"/>
              <a:buFont typeface="Courier New" panose="02070309020205020404" pitchFamily="49" charset="0"/>
              <a:buChar char="o"/>
            </a:pPr>
            <a:r>
              <a:rPr lang="en-US" sz="1400" dirty="0"/>
              <a:t>Will help to accelerate cloud adoption</a:t>
            </a:r>
            <a:endParaRPr lang="en-US" sz="1400" dirty="0">
              <a:cs typeface="Arial" panose="020B0604020202020204" pitchFamily="34" charset="0"/>
            </a:endParaRPr>
          </a:p>
          <a:p>
            <a:pPr marL="733425" lvl="1" indent="-285750">
              <a:buClr>
                <a:schemeClr val="accent1"/>
              </a:buClr>
              <a:buSzPct val="100000"/>
              <a:buFont typeface="Courier New" panose="02070309020205020404" pitchFamily="49" charset="0"/>
              <a:buChar char="o"/>
            </a:pPr>
            <a:r>
              <a:rPr lang="en-US" sz="1400" dirty="0"/>
              <a:t>Will aid in achieving the desired business and internal objectives: </a:t>
            </a:r>
            <a:endParaRPr lang="en-US" sz="1400" dirty="0">
              <a:cs typeface="Arial" panose="020B0604020202020204" pitchFamily="34" charset="0"/>
            </a:endParaRPr>
          </a:p>
          <a:p>
            <a:pPr marL="733425" lvl="1" indent="-285750">
              <a:buClr>
                <a:schemeClr val="accent1"/>
              </a:buClr>
              <a:buSzPct val="100000"/>
              <a:buFont typeface="Courier New" panose="02070309020205020404" pitchFamily="49" charset="0"/>
              <a:buChar char="o"/>
            </a:pPr>
            <a:r>
              <a:rPr lang="en-US" sz="1400" dirty="0"/>
              <a:t>Will help overcome internal concerns.</a:t>
            </a:r>
            <a:endParaRPr lang="en-US" sz="1400" dirty="0">
              <a:cs typeface="Arial" panose="020B0604020202020204" pitchFamily="34" charset="0"/>
            </a:endParaRPr>
          </a:p>
          <a:p>
            <a:pPr marL="285750" lvl="0" indent="-285750" algn="l" rtl="0">
              <a:lnSpc>
                <a:spcPct val="90000"/>
              </a:lnSpc>
              <a:spcBef>
                <a:spcPts val="1000"/>
              </a:spcBef>
              <a:spcAft>
                <a:spcPts val="0"/>
              </a:spcAft>
              <a:buClr>
                <a:schemeClr val="accent1"/>
              </a:buClr>
              <a:buSzPct val="100000"/>
              <a:buFont typeface="Arial" panose="020B0604020202020204" pitchFamily="34" charset="0"/>
              <a:buChar char="•"/>
            </a:pPr>
            <a:r>
              <a:rPr lang="en-US" sz="1600" dirty="0">
                <a:latin typeface="Arial"/>
                <a:cs typeface="Arial"/>
              </a:rPr>
              <a:t>Make it a continually running program</a:t>
            </a:r>
            <a:endParaRPr lang="en-US" sz="1600" dirty="0">
              <a:cs typeface="Arial"/>
            </a:endParaRPr>
          </a:p>
          <a:p>
            <a:pPr marL="774700" lvl="1" indent="-285750">
              <a:spcBef>
                <a:spcPts val="1000"/>
              </a:spcBef>
              <a:buClr>
                <a:schemeClr val="accent1"/>
              </a:buClr>
              <a:buSzPts val="1300"/>
              <a:buFont typeface="Courier New" panose="02070309020205020404" pitchFamily="49" charset="0"/>
              <a:buChar char="o"/>
            </a:pPr>
            <a:r>
              <a:rPr lang="en-US" sz="1400" dirty="0"/>
              <a:t>Training needs to be happening all the time, formal and on job training</a:t>
            </a:r>
          </a:p>
          <a:p>
            <a:pPr marL="285750" lvl="0" indent="-285750" algn="l" rtl="0">
              <a:lnSpc>
                <a:spcPct val="90000"/>
              </a:lnSpc>
              <a:spcBef>
                <a:spcPts val="1000"/>
              </a:spcBef>
              <a:spcAft>
                <a:spcPts val="0"/>
              </a:spcAft>
              <a:buClr>
                <a:schemeClr val="accent1"/>
              </a:buClr>
              <a:buSzPct val="100000"/>
              <a:buFont typeface="Arial" panose="020B0604020202020204" pitchFamily="34" charset="0"/>
              <a:buChar char="•"/>
            </a:pPr>
            <a:r>
              <a:rPr lang="en-US" sz="1600" dirty="0">
                <a:latin typeface="Arial"/>
                <a:cs typeface="Arial"/>
              </a:rPr>
              <a:t>Create communities of practice</a:t>
            </a:r>
          </a:p>
          <a:p>
            <a:pPr marL="733425" lvl="1" indent="-285750">
              <a:buClr>
                <a:schemeClr val="accent1"/>
              </a:buClr>
              <a:buSzPct val="100000"/>
              <a:buFont typeface="Courier New" panose="02070309020205020404" pitchFamily="49" charset="0"/>
              <a:buChar char="o"/>
            </a:pPr>
            <a:r>
              <a:rPr lang="en-US" sz="1400" dirty="0"/>
              <a:t>To share knowledge with a domain.</a:t>
            </a:r>
            <a:endParaRPr lang="en-US" sz="1400" dirty="0">
              <a:cs typeface="Arial" panose="020B0604020202020204" pitchFamily="34" charset="0"/>
            </a:endParaRPr>
          </a:p>
          <a:p>
            <a:pPr marL="733425" lvl="1" indent="-285750">
              <a:spcAft>
                <a:spcPts val="1600"/>
              </a:spcAft>
              <a:buClr>
                <a:schemeClr val="accent1"/>
              </a:buClr>
              <a:buSzPct val="100000"/>
              <a:buFont typeface="Courier New" panose="02070309020205020404" pitchFamily="49" charset="0"/>
              <a:buChar char="o"/>
            </a:pPr>
            <a:r>
              <a:rPr lang="en-US" sz="1400" dirty="0"/>
              <a:t>To pursue common objectives.</a:t>
            </a:r>
            <a:endParaRPr lang="en-US" sz="1400" dirty="0">
              <a:cs typeface="Arial" panose="020B0604020202020204" pitchFamily="34" charset="0"/>
            </a:endParaRPr>
          </a:p>
          <a:p>
            <a:pPr marL="285750" indent="-285750">
              <a:buClr>
                <a:schemeClr val="accent1"/>
              </a:buClr>
              <a:buFont typeface="Arial" panose="020B0604020202020204" pitchFamily="34" charset="0"/>
              <a:buChar char="•"/>
            </a:pPr>
            <a:endParaRPr lang="en-US" sz="1400" dirty="0"/>
          </a:p>
        </p:txBody>
      </p:sp>
      <p:pic>
        <p:nvPicPr>
          <p:cNvPr id="6" name="Picture 5" descr="A group of people holding up paper clouds&#10;&#10;Description automatically generated">
            <a:extLst>
              <a:ext uri="{FF2B5EF4-FFF2-40B4-BE49-F238E27FC236}">
                <a16:creationId xmlns:a16="http://schemas.microsoft.com/office/drawing/2014/main" id="{3E503771-E0B1-9FB3-5FDA-6F7382BED0C7}"/>
              </a:ext>
            </a:extLst>
          </p:cNvPr>
          <p:cNvPicPr>
            <a:picLocks noChangeAspect="1"/>
          </p:cNvPicPr>
          <p:nvPr/>
        </p:nvPicPr>
        <p:blipFill>
          <a:blip r:embed="rId3"/>
          <a:stretch>
            <a:fillRect/>
          </a:stretch>
        </p:blipFill>
        <p:spPr>
          <a:xfrm>
            <a:off x="6978796" y="1843693"/>
            <a:ext cx="4531658" cy="3170614"/>
          </a:xfrm>
          <a:prstGeom prst="rect">
            <a:avLst/>
          </a:prstGeom>
        </p:spPr>
      </p:pic>
    </p:spTree>
    <p:extLst>
      <p:ext uri="{BB962C8B-B14F-4D97-AF65-F5344CB8AC3E}">
        <p14:creationId xmlns:p14="http://schemas.microsoft.com/office/powerpoint/2010/main" val="1934282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CF9D6-5E4C-8D6C-14C1-58C756919C61}"/>
              </a:ext>
            </a:extLst>
          </p:cNvPr>
          <p:cNvSpPr>
            <a:spLocks noGrp="1"/>
          </p:cNvSpPr>
          <p:nvPr>
            <p:ph type="title"/>
          </p:nvPr>
        </p:nvSpPr>
        <p:spPr/>
        <p:txBody>
          <a:bodyPr/>
          <a:lstStyle/>
          <a:p>
            <a:r>
              <a:rPr lang="en-US" dirty="0"/>
              <a:t>Training Program</a:t>
            </a:r>
          </a:p>
        </p:txBody>
      </p:sp>
      <p:grpSp>
        <p:nvGrpSpPr>
          <p:cNvPr id="3" name="Google Shape;113;p6">
            <a:extLst>
              <a:ext uri="{FF2B5EF4-FFF2-40B4-BE49-F238E27FC236}">
                <a16:creationId xmlns:a16="http://schemas.microsoft.com/office/drawing/2014/main" id="{2F6DAFD8-5F7A-9219-1E7C-B3B03804F6BE}"/>
              </a:ext>
            </a:extLst>
          </p:cNvPr>
          <p:cNvGrpSpPr/>
          <p:nvPr/>
        </p:nvGrpSpPr>
        <p:grpSpPr>
          <a:xfrm>
            <a:off x="3372754" y="1038375"/>
            <a:ext cx="5446492" cy="5419827"/>
            <a:chOff x="1041041" y="57819"/>
            <a:chExt cx="4353081" cy="4331769"/>
          </a:xfrm>
        </p:grpSpPr>
        <p:sp>
          <p:nvSpPr>
            <p:cNvPr id="5" name="Google Shape;114;p6">
              <a:extLst>
                <a:ext uri="{FF2B5EF4-FFF2-40B4-BE49-F238E27FC236}">
                  <a16:creationId xmlns:a16="http://schemas.microsoft.com/office/drawing/2014/main" id="{92674286-CFA5-37B1-F101-A6FD67D18828}"/>
                </a:ext>
              </a:extLst>
            </p:cNvPr>
            <p:cNvSpPr/>
            <p:nvPr/>
          </p:nvSpPr>
          <p:spPr>
            <a:xfrm>
              <a:off x="1426515" y="289096"/>
              <a:ext cx="3736021" cy="3736021"/>
            </a:xfrm>
            <a:prstGeom prst="pie">
              <a:avLst>
                <a:gd name="adj1" fmla="val 16200000"/>
                <a:gd name="adj2" fmla="val 1800000"/>
              </a:avLst>
            </a:prstGeom>
            <a:solidFill>
              <a:schemeClr val="tx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115;p6">
              <a:extLst>
                <a:ext uri="{FF2B5EF4-FFF2-40B4-BE49-F238E27FC236}">
                  <a16:creationId xmlns:a16="http://schemas.microsoft.com/office/drawing/2014/main" id="{1466952D-5BC2-C4D3-20F8-8ECEA08C7900}"/>
                </a:ext>
              </a:extLst>
            </p:cNvPr>
            <p:cNvSpPr txBox="1"/>
            <p:nvPr/>
          </p:nvSpPr>
          <p:spPr>
            <a:xfrm>
              <a:off x="3395488" y="1080777"/>
              <a:ext cx="1334293" cy="1111911"/>
            </a:xfrm>
            <a:prstGeom prst="rect">
              <a:avLst/>
            </a:prstGeom>
            <a:noFill/>
            <a:ln>
              <a:noFill/>
            </a:ln>
          </p:spPr>
          <p:txBody>
            <a:bodyPr spcFirstLastPara="1" wrap="square" lIns="39350" tIns="39350" rIns="39350" bIns="39350" anchor="ctr" anchorCtr="0">
              <a:noAutofit/>
            </a:bodyPr>
            <a:lstStyle/>
            <a:p>
              <a:pPr marL="0" marR="0" lvl="0" indent="0" algn="ctr" rtl="0">
                <a:lnSpc>
                  <a:spcPct val="90000"/>
                </a:lnSpc>
                <a:spcBef>
                  <a:spcPts val="0"/>
                </a:spcBef>
                <a:spcAft>
                  <a:spcPts val="0"/>
                </a:spcAft>
                <a:buClr>
                  <a:schemeClr val="lt1"/>
                </a:buClr>
                <a:buSzPts val="3100"/>
                <a:buFont typeface="Calibri"/>
                <a:buNone/>
              </a:pPr>
              <a:r>
                <a:rPr lang="en-US" sz="3100" b="0" i="0" u="none" strike="noStrike" cap="none" dirty="0">
                  <a:solidFill>
                    <a:schemeClr val="lt1"/>
                  </a:solidFill>
                  <a:latin typeface="Arial" panose="020B0604020202020204" pitchFamily="34" charset="0"/>
                  <a:ea typeface="Calibri"/>
                  <a:cs typeface="Arial" panose="020B0604020202020204" pitchFamily="34" charset="0"/>
                  <a:sym typeface="Calibri"/>
                </a:rPr>
                <a:t>Execute</a:t>
              </a:r>
              <a:endParaRPr dirty="0">
                <a:latin typeface="Arial" panose="020B0604020202020204" pitchFamily="34" charset="0"/>
                <a:cs typeface="Arial" panose="020B0604020202020204" pitchFamily="34" charset="0"/>
              </a:endParaRPr>
            </a:p>
          </p:txBody>
        </p:sp>
        <p:sp>
          <p:nvSpPr>
            <p:cNvPr id="8" name="Google Shape;116;p6">
              <a:extLst>
                <a:ext uri="{FF2B5EF4-FFF2-40B4-BE49-F238E27FC236}">
                  <a16:creationId xmlns:a16="http://schemas.microsoft.com/office/drawing/2014/main" id="{05DF3141-F9C5-3D9A-D83E-8964C324B8D9}"/>
                </a:ext>
              </a:extLst>
            </p:cNvPr>
            <p:cNvSpPr/>
            <p:nvPr/>
          </p:nvSpPr>
          <p:spPr>
            <a:xfrm>
              <a:off x="1349571" y="422526"/>
              <a:ext cx="3736021" cy="3736021"/>
            </a:xfrm>
            <a:prstGeom prst="pie">
              <a:avLst>
                <a:gd name="adj1" fmla="val 1800000"/>
                <a:gd name="adj2" fmla="val 9000000"/>
              </a:avLst>
            </a:prstGeom>
            <a:solidFill>
              <a:schemeClr val="tx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7;p6">
              <a:extLst>
                <a:ext uri="{FF2B5EF4-FFF2-40B4-BE49-F238E27FC236}">
                  <a16:creationId xmlns:a16="http://schemas.microsoft.com/office/drawing/2014/main" id="{EA439C77-B27E-C126-23AA-5FD4423E2104}"/>
                </a:ext>
              </a:extLst>
            </p:cNvPr>
            <p:cNvSpPr txBox="1"/>
            <p:nvPr/>
          </p:nvSpPr>
          <p:spPr>
            <a:xfrm>
              <a:off x="2239100" y="2846492"/>
              <a:ext cx="2001440" cy="978481"/>
            </a:xfrm>
            <a:prstGeom prst="rect">
              <a:avLst/>
            </a:prstGeom>
            <a:noFill/>
            <a:ln>
              <a:noFill/>
            </a:ln>
          </p:spPr>
          <p:txBody>
            <a:bodyPr spcFirstLastPara="1" wrap="square" lIns="39350" tIns="39350" rIns="39350" bIns="39350" anchor="ctr" anchorCtr="0">
              <a:noAutofit/>
            </a:bodyPr>
            <a:lstStyle/>
            <a:p>
              <a:pPr marL="0" marR="0" lvl="0" indent="0" algn="ctr" rtl="0">
                <a:lnSpc>
                  <a:spcPct val="90000"/>
                </a:lnSpc>
                <a:spcBef>
                  <a:spcPts val="0"/>
                </a:spcBef>
                <a:spcAft>
                  <a:spcPts val="0"/>
                </a:spcAft>
                <a:buClr>
                  <a:schemeClr val="lt1"/>
                </a:buClr>
                <a:buSzPts val="3100"/>
                <a:buFont typeface="Calibri"/>
                <a:buNone/>
              </a:pPr>
              <a:r>
                <a:rPr lang="en-US" sz="3100" b="0" i="0" u="none" strike="noStrike" cap="none" dirty="0">
                  <a:solidFill>
                    <a:schemeClr val="lt1"/>
                  </a:solidFill>
                  <a:latin typeface="Arial" panose="020B0604020202020204" pitchFamily="34" charset="0"/>
                  <a:ea typeface="Calibri"/>
                  <a:cs typeface="Arial" panose="020B0604020202020204" pitchFamily="34" charset="0"/>
                  <a:sym typeface="Calibri"/>
                </a:rPr>
                <a:t>Monitor</a:t>
              </a:r>
              <a:endParaRPr dirty="0">
                <a:latin typeface="Arial" panose="020B0604020202020204" pitchFamily="34" charset="0"/>
                <a:cs typeface="Arial" panose="020B0604020202020204" pitchFamily="34" charset="0"/>
              </a:endParaRPr>
            </a:p>
          </p:txBody>
        </p:sp>
        <p:sp>
          <p:nvSpPr>
            <p:cNvPr id="10" name="Google Shape;118;p6">
              <a:extLst>
                <a:ext uri="{FF2B5EF4-FFF2-40B4-BE49-F238E27FC236}">
                  <a16:creationId xmlns:a16="http://schemas.microsoft.com/office/drawing/2014/main" id="{6782BDC3-8A5E-8938-3399-2E70381FD393}"/>
                </a:ext>
              </a:extLst>
            </p:cNvPr>
            <p:cNvSpPr/>
            <p:nvPr/>
          </p:nvSpPr>
          <p:spPr>
            <a:xfrm>
              <a:off x="1272627" y="289096"/>
              <a:ext cx="3736021" cy="3736021"/>
            </a:xfrm>
            <a:prstGeom prst="pie">
              <a:avLst>
                <a:gd name="adj1" fmla="val 9000000"/>
                <a:gd name="adj2" fmla="val 16200000"/>
              </a:avLst>
            </a:prstGeom>
            <a:solidFill>
              <a:schemeClr val="tx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9;p6">
              <a:extLst>
                <a:ext uri="{FF2B5EF4-FFF2-40B4-BE49-F238E27FC236}">
                  <a16:creationId xmlns:a16="http://schemas.microsoft.com/office/drawing/2014/main" id="{EDC231B2-A0FD-285D-331A-2E468259224E}"/>
                </a:ext>
              </a:extLst>
            </p:cNvPr>
            <p:cNvSpPr txBox="1"/>
            <p:nvPr/>
          </p:nvSpPr>
          <p:spPr>
            <a:xfrm>
              <a:off x="1705383" y="1080777"/>
              <a:ext cx="1334293" cy="1111911"/>
            </a:xfrm>
            <a:prstGeom prst="rect">
              <a:avLst/>
            </a:prstGeom>
            <a:noFill/>
            <a:ln>
              <a:noFill/>
            </a:ln>
          </p:spPr>
          <p:txBody>
            <a:bodyPr spcFirstLastPara="1" wrap="square" lIns="39350" tIns="39350" rIns="39350" bIns="39350" anchor="ctr" anchorCtr="0">
              <a:noAutofit/>
            </a:bodyPr>
            <a:lstStyle/>
            <a:p>
              <a:pPr marL="0" marR="0" lvl="0" indent="0" algn="ctr" rtl="0">
                <a:lnSpc>
                  <a:spcPct val="90000"/>
                </a:lnSpc>
                <a:spcBef>
                  <a:spcPts val="0"/>
                </a:spcBef>
                <a:spcAft>
                  <a:spcPts val="0"/>
                </a:spcAft>
                <a:buClr>
                  <a:schemeClr val="lt1"/>
                </a:buClr>
                <a:buSzPts val="3100"/>
                <a:buFont typeface="Calibri"/>
                <a:buNone/>
              </a:pPr>
              <a:r>
                <a:rPr lang="en-US" sz="3100" b="0" i="0" u="none" strike="noStrike" cap="none" dirty="0">
                  <a:solidFill>
                    <a:schemeClr val="lt1"/>
                  </a:solidFill>
                  <a:latin typeface="Arial" panose="020B0604020202020204" pitchFamily="34" charset="0"/>
                  <a:ea typeface="Calibri"/>
                  <a:cs typeface="Arial" panose="020B0604020202020204" pitchFamily="34" charset="0"/>
                  <a:sym typeface="Calibri"/>
                </a:rPr>
                <a:t>Plan</a:t>
              </a:r>
              <a:endParaRPr dirty="0">
                <a:latin typeface="Arial" panose="020B0604020202020204" pitchFamily="34" charset="0"/>
                <a:cs typeface="Arial" panose="020B0604020202020204" pitchFamily="34" charset="0"/>
              </a:endParaRPr>
            </a:p>
          </p:txBody>
        </p:sp>
        <p:sp>
          <p:nvSpPr>
            <p:cNvPr id="12" name="Google Shape;120;p6">
              <a:extLst>
                <a:ext uri="{FF2B5EF4-FFF2-40B4-BE49-F238E27FC236}">
                  <a16:creationId xmlns:a16="http://schemas.microsoft.com/office/drawing/2014/main" id="{6C47E0D8-3597-58AE-D258-7505ECC28797}"/>
                </a:ext>
              </a:extLst>
            </p:cNvPr>
            <p:cNvSpPr/>
            <p:nvPr/>
          </p:nvSpPr>
          <p:spPr>
            <a:xfrm>
              <a:off x="1195546" y="57819"/>
              <a:ext cx="4198576" cy="4198576"/>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1;p6">
              <a:extLst>
                <a:ext uri="{FF2B5EF4-FFF2-40B4-BE49-F238E27FC236}">
                  <a16:creationId xmlns:a16="http://schemas.microsoft.com/office/drawing/2014/main" id="{88481384-B37A-62F9-E79C-D4E753C99CD4}"/>
                </a:ext>
              </a:extLst>
            </p:cNvPr>
            <p:cNvSpPr/>
            <p:nvPr/>
          </p:nvSpPr>
          <p:spPr>
            <a:xfrm>
              <a:off x="1118294" y="191012"/>
              <a:ext cx="4198576" cy="4198576"/>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22;p6">
              <a:extLst>
                <a:ext uri="{FF2B5EF4-FFF2-40B4-BE49-F238E27FC236}">
                  <a16:creationId xmlns:a16="http://schemas.microsoft.com/office/drawing/2014/main" id="{B928BC03-A8E3-C9A9-31B8-E5B10A17BF9C}"/>
                </a:ext>
              </a:extLst>
            </p:cNvPr>
            <p:cNvSpPr/>
            <p:nvPr/>
          </p:nvSpPr>
          <p:spPr>
            <a:xfrm>
              <a:off x="1041041" y="57819"/>
              <a:ext cx="4198576" cy="4198576"/>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5817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CF9D6-5E4C-8D6C-14C1-58C756919C61}"/>
              </a:ext>
            </a:extLst>
          </p:cNvPr>
          <p:cNvSpPr>
            <a:spLocks noGrp="1"/>
          </p:cNvSpPr>
          <p:nvPr>
            <p:ph type="title"/>
          </p:nvPr>
        </p:nvSpPr>
        <p:spPr/>
        <p:txBody>
          <a:bodyPr/>
          <a:lstStyle/>
          <a:p>
            <a:r>
              <a:rPr lang="en-US" dirty="0"/>
              <a:t>Plan</a:t>
            </a:r>
          </a:p>
        </p:txBody>
      </p:sp>
      <p:sp>
        <p:nvSpPr>
          <p:cNvPr id="17" name="Rectangle 16">
            <a:extLst>
              <a:ext uri="{FF2B5EF4-FFF2-40B4-BE49-F238E27FC236}">
                <a16:creationId xmlns:a16="http://schemas.microsoft.com/office/drawing/2014/main" id="{AFB40ED7-F5BF-F902-A84D-ADF1A06D1BB6}"/>
              </a:ext>
            </a:extLst>
          </p:cNvPr>
          <p:cNvSpPr/>
          <p:nvPr/>
        </p:nvSpPr>
        <p:spPr>
          <a:xfrm>
            <a:off x="2686639" y="1424924"/>
            <a:ext cx="3409361" cy="10732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1. Identify relevant roles</a:t>
            </a:r>
          </a:p>
        </p:txBody>
      </p:sp>
      <p:sp>
        <p:nvSpPr>
          <p:cNvPr id="18" name="Rectangle 17">
            <a:extLst>
              <a:ext uri="{FF2B5EF4-FFF2-40B4-BE49-F238E27FC236}">
                <a16:creationId xmlns:a16="http://schemas.microsoft.com/office/drawing/2014/main" id="{51735CDF-641F-9ECB-C6AD-C88038982EC8}"/>
              </a:ext>
            </a:extLst>
          </p:cNvPr>
          <p:cNvSpPr/>
          <p:nvPr/>
        </p:nvSpPr>
        <p:spPr>
          <a:xfrm>
            <a:off x="2686639" y="2688116"/>
            <a:ext cx="3409361" cy="10732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2. Assess current skills and knowledge</a:t>
            </a:r>
          </a:p>
        </p:txBody>
      </p:sp>
      <p:sp>
        <p:nvSpPr>
          <p:cNvPr id="19" name="Rectangle 18">
            <a:extLst>
              <a:ext uri="{FF2B5EF4-FFF2-40B4-BE49-F238E27FC236}">
                <a16:creationId xmlns:a16="http://schemas.microsoft.com/office/drawing/2014/main" id="{BD9D4494-9420-E4D1-D865-4F3C6849F00A}"/>
              </a:ext>
            </a:extLst>
          </p:cNvPr>
          <p:cNvSpPr/>
          <p:nvPr/>
        </p:nvSpPr>
        <p:spPr>
          <a:xfrm>
            <a:off x="2686639" y="3951308"/>
            <a:ext cx="3409361" cy="10732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3. Set clear objectives</a:t>
            </a:r>
          </a:p>
        </p:txBody>
      </p:sp>
      <p:sp>
        <p:nvSpPr>
          <p:cNvPr id="20" name="Rectangle 19">
            <a:extLst>
              <a:ext uri="{FF2B5EF4-FFF2-40B4-BE49-F238E27FC236}">
                <a16:creationId xmlns:a16="http://schemas.microsoft.com/office/drawing/2014/main" id="{5F4A9630-651A-B251-D54D-42EFB66A2DF7}"/>
              </a:ext>
            </a:extLst>
          </p:cNvPr>
          <p:cNvSpPr/>
          <p:nvPr/>
        </p:nvSpPr>
        <p:spPr>
          <a:xfrm>
            <a:off x="2686639" y="5214500"/>
            <a:ext cx="3409361" cy="10732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4. Choose training methods</a:t>
            </a:r>
          </a:p>
        </p:txBody>
      </p:sp>
      <p:sp>
        <p:nvSpPr>
          <p:cNvPr id="3" name="Rectangle 2">
            <a:extLst>
              <a:ext uri="{FF2B5EF4-FFF2-40B4-BE49-F238E27FC236}">
                <a16:creationId xmlns:a16="http://schemas.microsoft.com/office/drawing/2014/main" id="{93CAD7E5-2B2D-8206-B97C-E9629759689E}"/>
              </a:ext>
            </a:extLst>
          </p:cNvPr>
          <p:cNvSpPr/>
          <p:nvPr/>
        </p:nvSpPr>
        <p:spPr>
          <a:xfrm>
            <a:off x="6495068" y="1424924"/>
            <a:ext cx="3409361" cy="10732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5. Select training resources</a:t>
            </a:r>
          </a:p>
        </p:txBody>
      </p:sp>
      <p:sp>
        <p:nvSpPr>
          <p:cNvPr id="4" name="Rectangle 3">
            <a:extLst>
              <a:ext uri="{FF2B5EF4-FFF2-40B4-BE49-F238E27FC236}">
                <a16:creationId xmlns:a16="http://schemas.microsoft.com/office/drawing/2014/main" id="{F1F4F8D7-5463-87F8-3C3A-E425D984499F}"/>
              </a:ext>
            </a:extLst>
          </p:cNvPr>
          <p:cNvSpPr/>
          <p:nvPr/>
        </p:nvSpPr>
        <p:spPr>
          <a:xfrm>
            <a:off x="6495068" y="2688116"/>
            <a:ext cx="3409361" cy="10732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6. Create a training schedule</a:t>
            </a:r>
          </a:p>
        </p:txBody>
      </p:sp>
      <p:sp>
        <p:nvSpPr>
          <p:cNvPr id="5" name="Rectangle 4">
            <a:extLst>
              <a:ext uri="{FF2B5EF4-FFF2-40B4-BE49-F238E27FC236}">
                <a16:creationId xmlns:a16="http://schemas.microsoft.com/office/drawing/2014/main" id="{EDB86D0A-B603-7023-6EAE-47F39F791A6A}"/>
              </a:ext>
            </a:extLst>
          </p:cNvPr>
          <p:cNvSpPr/>
          <p:nvPr/>
        </p:nvSpPr>
        <p:spPr>
          <a:xfrm>
            <a:off x="6495068" y="3951308"/>
            <a:ext cx="3409361" cy="10732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7. Assign responsibilities</a:t>
            </a:r>
          </a:p>
        </p:txBody>
      </p:sp>
      <p:sp>
        <p:nvSpPr>
          <p:cNvPr id="6" name="Rectangle 5">
            <a:extLst>
              <a:ext uri="{FF2B5EF4-FFF2-40B4-BE49-F238E27FC236}">
                <a16:creationId xmlns:a16="http://schemas.microsoft.com/office/drawing/2014/main" id="{9833258F-9C64-1ED3-5403-728216378CBC}"/>
              </a:ext>
            </a:extLst>
          </p:cNvPr>
          <p:cNvSpPr/>
          <p:nvPr/>
        </p:nvSpPr>
        <p:spPr>
          <a:xfrm>
            <a:off x="6495068" y="5214500"/>
            <a:ext cx="3409361" cy="10732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8. Budget and resources</a:t>
            </a:r>
          </a:p>
        </p:txBody>
      </p:sp>
    </p:spTree>
    <p:extLst>
      <p:ext uri="{BB962C8B-B14F-4D97-AF65-F5344CB8AC3E}">
        <p14:creationId xmlns:p14="http://schemas.microsoft.com/office/powerpoint/2010/main" val="4253238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CF9D6-5E4C-8D6C-14C1-58C756919C61}"/>
              </a:ext>
            </a:extLst>
          </p:cNvPr>
          <p:cNvSpPr>
            <a:spLocks noGrp="1"/>
          </p:cNvSpPr>
          <p:nvPr>
            <p:ph type="title"/>
          </p:nvPr>
        </p:nvSpPr>
        <p:spPr/>
        <p:txBody>
          <a:bodyPr/>
          <a:lstStyle/>
          <a:p>
            <a:r>
              <a:rPr lang="en-US" dirty="0"/>
              <a:t>Plan</a:t>
            </a:r>
          </a:p>
        </p:txBody>
      </p:sp>
      <p:sp>
        <p:nvSpPr>
          <p:cNvPr id="37" name="Rectangle 36">
            <a:extLst>
              <a:ext uri="{FF2B5EF4-FFF2-40B4-BE49-F238E27FC236}">
                <a16:creationId xmlns:a16="http://schemas.microsoft.com/office/drawing/2014/main" id="{67B818AC-CC34-DBBF-2649-59658980D5A9}"/>
              </a:ext>
            </a:extLst>
          </p:cNvPr>
          <p:cNvSpPr/>
          <p:nvPr/>
        </p:nvSpPr>
        <p:spPr>
          <a:xfrm>
            <a:off x="2319206" y="1424924"/>
            <a:ext cx="3409361" cy="10732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1. Identify relevant roles</a:t>
            </a:r>
          </a:p>
        </p:txBody>
      </p:sp>
      <p:sp>
        <p:nvSpPr>
          <p:cNvPr id="38" name="Rectangle 37">
            <a:extLst>
              <a:ext uri="{FF2B5EF4-FFF2-40B4-BE49-F238E27FC236}">
                <a16:creationId xmlns:a16="http://schemas.microsoft.com/office/drawing/2014/main" id="{55268FE1-438E-F4B6-2D61-DE65387C838D}"/>
              </a:ext>
            </a:extLst>
          </p:cNvPr>
          <p:cNvSpPr/>
          <p:nvPr/>
        </p:nvSpPr>
        <p:spPr>
          <a:xfrm>
            <a:off x="2319206" y="2688116"/>
            <a:ext cx="3409361" cy="10732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2. Assess current skills and knowledge</a:t>
            </a:r>
          </a:p>
        </p:txBody>
      </p:sp>
      <p:sp>
        <p:nvSpPr>
          <p:cNvPr id="39" name="Rectangle 38">
            <a:extLst>
              <a:ext uri="{FF2B5EF4-FFF2-40B4-BE49-F238E27FC236}">
                <a16:creationId xmlns:a16="http://schemas.microsoft.com/office/drawing/2014/main" id="{7EF63C53-9342-FA97-F1C4-A05F866B914D}"/>
              </a:ext>
            </a:extLst>
          </p:cNvPr>
          <p:cNvSpPr/>
          <p:nvPr/>
        </p:nvSpPr>
        <p:spPr>
          <a:xfrm>
            <a:off x="2319206" y="3951308"/>
            <a:ext cx="3409361" cy="10732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3. Set clear objectives</a:t>
            </a:r>
          </a:p>
        </p:txBody>
      </p:sp>
      <p:sp>
        <p:nvSpPr>
          <p:cNvPr id="40" name="Rectangle 39">
            <a:extLst>
              <a:ext uri="{FF2B5EF4-FFF2-40B4-BE49-F238E27FC236}">
                <a16:creationId xmlns:a16="http://schemas.microsoft.com/office/drawing/2014/main" id="{8B2AC855-6C2A-60B0-3A5C-2171C26F8529}"/>
              </a:ext>
            </a:extLst>
          </p:cNvPr>
          <p:cNvSpPr/>
          <p:nvPr/>
        </p:nvSpPr>
        <p:spPr>
          <a:xfrm>
            <a:off x="2319206" y="5214500"/>
            <a:ext cx="3409361" cy="10732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4. Choose training methods</a:t>
            </a:r>
          </a:p>
        </p:txBody>
      </p:sp>
      <p:sp>
        <p:nvSpPr>
          <p:cNvPr id="41" name="TextBox 40">
            <a:extLst>
              <a:ext uri="{FF2B5EF4-FFF2-40B4-BE49-F238E27FC236}">
                <a16:creationId xmlns:a16="http://schemas.microsoft.com/office/drawing/2014/main" id="{793D00A0-B123-D9EA-280F-50046522479C}"/>
              </a:ext>
            </a:extLst>
          </p:cNvPr>
          <p:cNvSpPr txBox="1"/>
          <p:nvPr/>
        </p:nvSpPr>
        <p:spPr>
          <a:xfrm>
            <a:off x="6096000" y="1424924"/>
            <a:ext cx="5137608" cy="1169551"/>
          </a:xfrm>
          <a:prstGeom prst="rect">
            <a:avLst/>
          </a:prstGeom>
          <a:noFill/>
        </p:spPr>
        <p:txBody>
          <a:bodyPr wrap="square" rtlCol="0">
            <a:spAutoFit/>
          </a:bodyPr>
          <a:lstStyle/>
          <a:p>
            <a:pPr marL="271622" lvl="0" indent="-171450" algn="l" rtl="0">
              <a:spcBef>
                <a:spcPts val="600"/>
              </a:spcBef>
              <a:spcAft>
                <a:spcPts val="0"/>
              </a:spcAft>
              <a:buClr>
                <a:schemeClr val="accent1"/>
              </a:buClr>
              <a:buSzPct val="100000"/>
              <a:buFont typeface="Arial" panose="020B0604020202020204" pitchFamily="34" charset="0"/>
              <a:buChar char="•"/>
            </a:pPr>
            <a:r>
              <a:rPr lang="en-US" sz="1200" dirty="0">
                <a:latin typeface="Arial" panose="020B0604020202020204" pitchFamily="34" charset="0"/>
                <a:cs typeface="Arial" panose="020B0604020202020204" pitchFamily="34" charset="0"/>
              </a:rPr>
              <a:t>Identify the roles within your organization that require cloud skills. This could include cloud architects, developers, administrators, and security professionals.</a:t>
            </a:r>
          </a:p>
          <a:p>
            <a:pPr marL="271622" lvl="0" indent="-171450" algn="l" rtl="0">
              <a:spcBef>
                <a:spcPts val="600"/>
              </a:spcBef>
              <a:spcAft>
                <a:spcPts val="0"/>
              </a:spcAft>
              <a:buClr>
                <a:schemeClr val="accent1"/>
              </a:buClr>
              <a:buSzPct val="100000"/>
              <a:buFont typeface="Arial" panose="020B0604020202020204" pitchFamily="34" charset="0"/>
              <a:buChar char="•"/>
            </a:pPr>
            <a:r>
              <a:rPr lang="en-US" sz="1200" dirty="0">
                <a:latin typeface="Arial" panose="020B0604020202020204" pitchFamily="34" charset="0"/>
                <a:cs typeface="Arial" panose="020B0604020202020204" pitchFamily="34" charset="0"/>
              </a:rPr>
              <a:t>Prioritize the roles that are of immediate need</a:t>
            </a:r>
          </a:p>
          <a:p>
            <a:pPr marL="171450" indent="-171450">
              <a:spcBef>
                <a:spcPts val="600"/>
              </a:spcBef>
              <a:buClr>
                <a:schemeClr val="accent1"/>
              </a:buClr>
              <a:buSzPct val="1000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63E8649B-8FB4-CBB1-F71A-571A1BB793BD}"/>
              </a:ext>
            </a:extLst>
          </p:cNvPr>
          <p:cNvSpPr txBox="1"/>
          <p:nvPr/>
        </p:nvSpPr>
        <p:spPr>
          <a:xfrm>
            <a:off x="6080501" y="2688116"/>
            <a:ext cx="5137608" cy="907941"/>
          </a:xfrm>
          <a:prstGeom prst="rect">
            <a:avLst/>
          </a:prstGeom>
          <a:noFill/>
        </p:spPr>
        <p:txBody>
          <a:bodyPr wrap="square" rtlCol="0">
            <a:spAutoFit/>
          </a:bodyPr>
          <a:lstStyle/>
          <a:p>
            <a:pPr marL="271622" lvl="0" indent="-171450" algn="l" rtl="0">
              <a:spcBef>
                <a:spcPts val="600"/>
              </a:spcBef>
              <a:spcAft>
                <a:spcPts val="0"/>
              </a:spcAft>
              <a:buClr>
                <a:schemeClr val="accent1"/>
              </a:buClr>
              <a:buSzPct val="100000"/>
              <a:buFont typeface="Arial" panose="020B0604020202020204" pitchFamily="34" charset="0"/>
              <a:buChar char="•"/>
            </a:pPr>
            <a:r>
              <a:rPr lang="en-US" sz="1200" dirty="0">
                <a:latin typeface="Arial" panose="020B0604020202020204" pitchFamily="34" charset="0"/>
                <a:cs typeface="Arial" panose="020B0604020202020204" pitchFamily="34" charset="0"/>
              </a:rPr>
              <a:t>Start by assessing the existing skill levels of your team. Identify gaps and areas where cloud skills are needed.</a:t>
            </a:r>
          </a:p>
          <a:p>
            <a:pPr marL="271622" lvl="0" indent="-171450" algn="l" rtl="0">
              <a:spcBef>
                <a:spcPts val="600"/>
              </a:spcBef>
              <a:spcAft>
                <a:spcPts val="0"/>
              </a:spcAft>
              <a:buClr>
                <a:schemeClr val="accent1"/>
              </a:buClr>
              <a:buSzPct val="100000"/>
              <a:buFont typeface="Arial" panose="020B0604020202020204" pitchFamily="34" charset="0"/>
              <a:buChar char="•"/>
            </a:pPr>
            <a:r>
              <a:rPr lang="en-US" sz="1200" dirty="0">
                <a:latin typeface="Arial" panose="020B0604020202020204" pitchFamily="34" charset="0"/>
                <a:cs typeface="Arial" panose="020B0604020202020204" pitchFamily="34" charset="0"/>
              </a:rPr>
              <a:t>Determine the specific cloud platforms (e.g., AWS, Azure, Google Cloud) your organization uses or plans to use.</a:t>
            </a:r>
          </a:p>
        </p:txBody>
      </p:sp>
      <p:sp>
        <p:nvSpPr>
          <p:cNvPr id="43" name="TextBox 42">
            <a:extLst>
              <a:ext uri="{FF2B5EF4-FFF2-40B4-BE49-F238E27FC236}">
                <a16:creationId xmlns:a16="http://schemas.microsoft.com/office/drawing/2014/main" id="{5161B4A0-FF00-6643-0D99-0524BEBF8430}"/>
              </a:ext>
            </a:extLst>
          </p:cNvPr>
          <p:cNvSpPr txBox="1"/>
          <p:nvPr/>
        </p:nvSpPr>
        <p:spPr>
          <a:xfrm>
            <a:off x="6080501" y="3951308"/>
            <a:ext cx="5137608" cy="907941"/>
          </a:xfrm>
          <a:prstGeom prst="rect">
            <a:avLst/>
          </a:prstGeom>
          <a:noFill/>
        </p:spPr>
        <p:txBody>
          <a:bodyPr wrap="square" rtlCol="0">
            <a:spAutoFit/>
          </a:bodyPr>
          <a:lstStyle/>
          <a:p>
            <a:pPr marL="271622" lvl="0" indent="-171450" algn="l" rtl="0">
              <a:spcBef>
                <a:spcPts val="600"/>
              </a:spcBef>
              <a:spcAft>
                <a:spcPts val="0"/>
              </a:spcAft>
              <a:buClr>
                <a:schemeClr val="accent1"/>
              </a:buClr>
              <a:buSzPct val="100000"/>
              <a:buFont typeface="Arial" panose="020B0604020202020204" pitchFamily="34" charset="0"/>
              <a:buChar char="•"/>
            </a:pPr>
            <a:r>
              <a:rPr lang="en-US" sz="1200" dirty="0">
                <a:latin typeface="Arial" panose="020B0604020202020204" pitchFamily="34" charset="0"/>
                <a:cs typeface="Arial" panose="020B0604020202020204" pitchFamily="34" charset="0"/>
              </a:rPr>
              <a:t>Define the goals and objectives of your training program. What do you want your team to achieve in terms of cloud skills?</a:t>
            </a:r>
          </a:p>
          <a:p>
            <a:pPr marL="271622" lvl="0" indent="-171450" algn="l" rtl="0">
              <a:spcBef>
                <a:spcPts val="600"/>
              </a:spcBef>
              <a:spcAft>
                <a:spcPts val="0"/>
              </a:spcAft>
              <a:buClr>
                <a:schemeClr val="accent1"/>
              </a:buClr>
              <a:buSzPct val="100000"/>
              <a:buFont typeface="Arial" panose="020B0604020202020204" pitchFamily="34" charset="0"/>
              <a:buChar char="•"/>
            </a:pPr>
            <a:r>
              <a:rPr lang="en-US" sz="1200" dirty="0">
                <a:latin typeface="Arial" panose="020B0604020202020204" pitchFamily="34" charset="0"/>
                <a:cs typeface="Arial" panose="020B0604020202020204" pitchFamily="34" charset="0"/>
              </a:rPr>
              <a:t>Align these objectives with your organization's business and technology goals.</a:t>
            </a:r>
          </a:p>
        </p:txBody>
      </p:sp>
      <p:sp>
        <p:nvSpPr>
          <p:cNvPr id="44" name="TextBox 43">
            <a:extLst>
              <a:ext uri="{FF2B5EF4-FFF2-40B4-BE49-F238E27FC236}">
                <a16:creationId xmlns:a16="http://schemas.microsoft.com/office/drawing/2014/main" id="{2EC66DE0-6EE9-EE20-1B66-210966451C17}"/>
              </a:ext>
            </a:extLst>
          </p:cNvPr>
          <p:cNvSpPr txBox="1"/>
          <p:nvPr/>
        </p:nvSpPr>
        <p:spPr>
          <a:xfrm>
            <a:off x="6080501" y="5214500"/>
            <a:ext cx="5137608" cy="1092607"/>
          </a:xfrm>
          <a:prstGeom prst="rect">
            <a:avLst/>
          </a:prstGeom>
          <a:noFill/>
        </p:spPr>
        <p:txBody>
          <a:bodyPr wrap="square" rtlCol="0">
            <a:spAutoFit/>
          </a:bodyPr>
          <a:lstStyle/>
          <a:p>
            <a:pPr marL="275590" lvl="0" indent="-171450" algn="l" rtl="0">
              <a:spcBef>
                <a:spcPts val="600"/>
              </a:spcBef>
              <a:spcAft>
                <a:spcPts val="0"/>
              </a:spcAft>
              <a:buClr>
                <a:schemeClr val="accent1"/>
              </a:buClr>
              <a:buSzPct val="100000"/>
              <a:buFont typeface="Arial" panose="020B0604020202020204" pitchFamily="34" charset="0"/>
              <a:buChar char="•"/>
            </a:pPr>
            <a:r>
              <a:rPr lang="en-US" sz="1200" dirty="0">
                <a:latin typeface="Arial" panose="020B0604020202020204" pitchFamily="34" charset="0"/>
                <a:cs typeface="Arial" panose="020B0604020202020204" pitchFamily="34" charset="0"/>
              </a:rPr>
              <a:t>Select appropriate training methods, which can include a mix of self-paced online courses, instructor-led training, workshops, and hands-on labs.</a:t>
            </a:r>
          </a:p>
          <a:p>
            <a:pPr marL="275590" lvl="0" indent="-171450" algn="l" rtl="0">
              <a:spcBef>
                <a:spcPts val="600"/>
              </a:spcBef>
              <a:spcAft>
                <a:spcPts val="0"/>
              </a:spcAft>
              <a:buClr>
                <a:schemeClr val="accent1"/>
              </a:buClr>
              <a:buSzPct val="100000"/>
              <a:buFont typeface="Arial" panose="020B0604020202020204" pitchFamily="34" charset="0"/>
              <a:buChar char="•"/>
            </a:pPr>
            <a:r>
              <a:rPr lang="en-US" sz="1200" dirty="0">
                <a:latin typeface="Arial" panose="020B0604020202020204" pitchFamily="34" charset="0"/>
                <a:cs typeface="Arial" panose="020B0604020202020204" pitchFamily="34" charset="0"/>
              </a:rPr>
              <a:t>Consider both formal training and informal learning resources like books, blogs, and forums.</a:t>
            </a:r>
          </a:p>
        </p:txBody>
      </p:sp>
    </p:spTree>
    <p:extLst>
      <p:ext uri="{BB962C8B-B14F-4D97-AF65-F5344CB8AC3E}">
        <p14:creationId xmlns:p14="http://schemas.microsoft.com/office/powerpoint/2010/main" val="1206070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CF9D6-5E4C-8D6C-14C1-58C756919C61}"/>
              </a:ext>
            </a:extLst>
          </p:cNvPr>
          <p:cNvSpPr>
            <a:spLocks noGrp="1"/>
          </p:cNvSpPr>
          <p:nvPr>
            <p:ph type="title"/>
          </p:nvPr>
        </p:nvSpPr>
        <p:spPr/>
        <p:txBody>
          <a:bodyPr/>
          <a:lstStyle/>
          <a:p>
            <a:r>
              <a:rPr lang="en-US" dirty="0"/>
              <a:t>Plan</a:t>
            </a:r>
          </a:p>
        </p:txBody>
      </p:sp>
      <p:sp>
        <p:nvSpPr>
          <p:cNvPr id="41" name="TextBox 40">
            <a:extLst>
              <a:ext uri="{FF2B5EF4-FFF2-40B4-BE49-F238E27FC236}">
                <a16:creationId xmlns:a16="http://schemas.microsoft.com/office/drawing/2014/main" id="{793D00A0-B123-D9EA-280F-50046522479C}"/>
              </a:ext>
            </a:extLst>
          </p:cNvPr>
          <p:cNvSpPr txBox="1"/>
          <p:nvPr/>
        </p:nvSpPr>
        <p:spPr>
          <a:xfrm>
            <a:off x="6096000" y="1424924"/>
            <a:ext cx="5404701" cy="907941"/>
          </a:xfrm>
          <a:prstGeom prst="rect">
            <a:avLst/>
          </a:prstGeom>
          <a:noFill/>
        </p:spPr>
        <p:txBody>
          <a:bodyPr wrap="square" rtlCol="0">
            <a:spAutoFit/>
          </a:bodyPr>
          <a:lstStyle/>
          <a:p>
            <a:pPr marL="271622" lvl="0" indent="-171450" algn="l" rtl="0">
              <a:spcBef>
                <a:spcPts val="600"/>
              </a:spcBef>
              <a:spcAft>
                <a:spcPts val="0"/>
              </a:spcAft>
              <a:buClr>
                <a:schemeClr val="accent1"/>
              </a:buClr>
              <a:buSzPct val="100000"/>
              <a:buFont typeface="Arial" panose="020B0604020202020204" pitchFamily="34" charset="0"/>
              <a:buChar char="•"/>
            </a:pPr>
            <a:r>
              <a:rPr lang="en-US" sz="1200" dirty="0">
                <a:latin typeface="Arial" panose="020B0604020202020204" pitchFamily="34" charset="0"/>
                <a:cs typeface="Arial" panose="020B0604020202020204" pitchFamily="34" charset="0"/>
              </a:rPr>
              <a:t>Choose reputable training providers and resources that offer cloud training, such as official cloud platform documentation, online courses, and certification programs</a:t>
            </a:r>
          </a:p>
          <a:p>
            <a:pPr marL="271622" lvl="0" indent="-171450" algn="l" rtl="0">
              <a:spcBef>
                <a:spcPts val="600"/>
              </a:spcBef>
              <a:spcAft>
                <a:spcPts val="0"/>
              </a:spcAft>
              <a:buClr>
                <a:schemeClr val="accent1"/>
              </a:buClr>
              <a:buSzPct val="100000"/>
              <a:buFont typeface="Arial" panose="020B0604020202020204" pitchFamily="34" charset="0"/>
              <a:buChar char="•"/>
            </a:pPr>
            <a:r>
              <a:rPr lang="en-US" sz="1200" dirty="0">
                <a:latin typeface="Arial" panose="020B0604020202020204" pitchFamily="34" charset="0"/>
                <a:cs typeface="Arial" panose="020B0604020202020204" pitchFamily="34" charset="0"/>
              </a:rPr>
              <a:t>Ensure training providers have environments available for practice</a:t>
            </a:r>
          </a:p>
        </p:txBody>
      </p:sp>
      <p:sp>
        <p:nvSpPr>
          <p:cNvPr id="42" name="TextBox 41">
            <a:extLst>
              <a:ext uri="{FF2B5EF4-FFF2-40B4-BE49-F238E27FC236}">
                <a16:creationId xmlns:a16="http://schemas.microsoft.com/office/drawing/2014/main" id="{63E8649B-8FB4-CBB1-F71A-571A1BB793BD}"/>
              </a:ext>
            </a:extLst>
          </p:cNvPr>
          <p:cNvSpPr txBox="1"/>
          <p:nvPr/>
        </p:nvSpPr>
        <p:spPr>
          <a:xfrm>
            <a:off x="6080501" y="2618797"/>
            <a:ext cx="5137608" cy="1169551"/>
          </a:xfrm>
          <a:prstGeom prst="rect">
            <a:avLst/>
          </a:prstGeom>
          <a:noFill/>
        </p:spPr>
        <p:txBody>
          <a:bodyPr wrap="square" rtlCol="0">
            <a:spAutoFit/>
          </a:bodyPr>
          <a:lstStyle/>
          <a:p>
            <a:pPr marL="271622" lvl="0" indent="-171450" algn="l" rtl="0">
              <a:spcBef>
                <a:spcPts val="600"/>
              </a:spcBef>
              <a:spcAft>
                <a:spcPts val="0"/>
              </a:spcAft>
              <a:buClr>
                <a:schemeClr val="accent1"/>
              </a:buClr>
              <a:buSzPct val="100000"/>
              <a:buFont typeface="Arial" panose="020B0604020202020204" pitchFamily="34" charset="0"/>
              <a:buChar char="•"/>
            </a:pPr>
            <a:r>
              <a:rPr lang="en-US" sz="1200" dirty="0">
                <a:latin typeface="Arial" panose="020B0604020202020204" pitchFamily="34" charset="0"/>
                <a:cs typeface="Arial" panose="020B0604020202020204" pitchFamily="34" charset="0"/>
              </a:rPr>
              <a:t>Develop a training schedule that outlines when and how a training will be delivered</a:t>
            </a:r>
          </a:p>
          <a:p>
            <a:pPr marL="271622" lvl="0" indent="-171450" algn="l" rtl="0">
              <a:spcBef>
                <a:spcPts val="600"/>
              </a:spcBef>
              <a:spcAft>
                <a:spcPts val="0"/>
              </a:spcAft>
              <a:buClr>
                <a:schemeClr val="accent1"/>
              </a:buClr>
              <a:buSzPct val="100000"/>
              <a:buFont typeface="Arial" panose="020B0604020202020204" pitchFamily="34" charset="0"/>
              <a:buChar char="•"/>
            </a:pPr>
            <a:r>
              <a:rPr lang="en-US" sz="1200" dirty="0">
                <a:latin typeface="Arial" panose="020B0604020202020204" pitchFamily="34" charset="0"/>
                <a:cs typeface="Arial" panose="020B0604020202020204" pitchFamily="34" charset="0"/>
              </a:rPr>
              <a:t>Consider the pace at which your team can realistically learn and apply new skills</a:t>
            </a:r>
          </a:p>
          <a:p>
            <a:pPr marL="271622" lvl="0" indent="-171450" algn="l" rtl="0">
              <a:spcBef>
                <a:spcPts val="600"/>
              </a:spcBef>
              <a:spcAft>
                <a:spcPts val="0"/>
              </a:spcAft>
              <a:buClr>
                <a:schemeClr val="accent1"/>
              </a:buClr>
              <a:buSzPct val="100000"/>
              <a:buFont typeface="Arial" panose="020B0604020202020204" pitchFamily="34" charset="0"/>
              <a:buChar char="•"/>
            </a:pPr>
            <a:r>
              <a:rPr lang="en-US" sz="1200" dirty="0">
                <a:latin typeface="Arial" panose="020B0604020202020204" pitchFamily="34" charset="0"/>
                <a:cs typeface="Arial" panose="020B0604020202020204" pitchFamily="34" charset="0"/>
              </a:rPr>
              <a:t>Take into account the time your team has for training</a:t>
            </a:r>
          </a:p>
        </p:txBody>
      </p:sp>
      <p:sp>
        <p:nvSpPr>
          <p:cNvPr id="43" name="TextBox 42">
            <a:extLst>
              <a:ext uri="{FF2B5EF4-FFF2-40B4-BE49-F238E27FC236}">
                <a16:creationId xmlns:a16="http://schemas.microsoft.com/office/drawing/2014/main" id="{5161B4A0-FF00-6643-0D99-0524BEBF8430}"/>
              </a:ext>
            </a:extLst>
          </p:cNvPr>
          <p:cNvSpPr txBox="1"/>
          <p:nvPr/>
        </p:nvSpPr>
        <p:spPr>
          <a:xfrm>
            <a:off x="6080501" y="4257089"/>
            <a:ext cx="5137608" cy="461665"/>
          </a:xfrm>
          <a:prstGeom prst="rect">
            <a:avLst/>
          </a:prstGeom>
          <a:noFill/>
        </p:spPr>
        <p:txBody>
          <a:bodyPr wrap="square" rtlCol="0">
            <a:spAutoFit/>
          </a:bodyPr>
          <a:lstStyle/>
          <a:p>
            <a:pPr marL="271622" lvl="0" indent="-171450" algn="l" rtl="0">
              <a:spcBef>
                <a:spcPts val="600"/>
              </a:spcBef>
              <a:spcAft>
                <a:spcPts val="0"/>
              </a:spcAft>
              <a:buClr>
                <a:schemeClr val="accent1"/>
              </a:buClr>
              <a:buSzPct val="100000"/>
              <a:buFont typeface="Arial" panose="020B0604020202020204" pitchFamily="34" charset="0"/>
              <a:buChar char="•"/>
            </a:pPr>
            <a:r>
              <a:rPr lang="en-US" sz="1200" dirty="0">
                <a:latin typeface="Arial" panose="020B0604020202020204" pitchFamily="34" charset="0"/>
                <a:cs typeface="Arial" panose="020B0604020202020204" pitchFamily="34" charset="0"/>
              </a:rPr>
              <a:t>Clearly define who is responsible for each aspect of the training plan. This included trainers, mentors and team members themselves</a:t>
            </a:r>
          </a:p>
        </p:txBody>
      </p:sp>
      <p:sp>
        <p:nvSpPr>
          <p:cNvPr id="44" name="TextBox 43">
            <a:extLst>
              <a:ext uri="{FF2B5EF4-FFF2-40B4-BE49-F238E27FC236}">
                <a16:creationId xmlns:a16="http://schemas.microsoft.com/office/drawing/2014/main" id="{2EC66DE0-6EE9-EE20-1B66-210966451C17}"/>
              </a:ext>
            </a:extLst>
          </p:cNvPr>
          <p:cNvSpPr txBox="1"/>
          <p:nvPr/>
        </p:nvSpPr>
        <p:spPr>
          <a:xfrm>
            <a:off x="6080501" y="5445256"/>
            <a:ext cx="5137608" cy="461665"/>
          </a:xfrm>
          <a:prstGeom prst="rect">
            <a:avLst/>
          </a:prstGeom>
          <a:noFill/>
        </p:spPr>
        <p:txBody>
          <a:bodyPr wrap="square" rtlCol="0">
            <a:spAutoFit/>
          </a:bodyPr>
          <a:lstStyle/>
          <a:p>
            <a:pPr marL="275590" lvl="0" indent="-171450" algn="l" rtl="0">
              <a:spcBef>
                <a:spcPts val="600"/>
              </a:spcBef>
              <a:spcAft>
                <a:spcPts val="0"/>
              </a:spcAft>
              <a:buClr>
                <a:schemeClr val="accent1"/>
              </a:buClr>
              <a:buSzPct val="100000"/>
              <a:buFont typeface="Arial" panose="020B0604020202020204" pitchFamily="34" charset="0"/>
              <a:buChar char="•"/>
            </a:pPr>
            <a:r>
              <a:rPr lang="en-US" sz="1200" dirty="0">
                <a:latin typeface="Arial" panose="020B0604020202020204" pitchFamily="34" charset="0"/>
                <a:cs typeface="Arial" panose="020B0604020202020204" pitchFamily="34" charset="0"/>
              </a:rPr>
              <a:t>Allocate a budget for training and secure necessary resources, including access to cloud platforms for hands-on practice.</a:t>
            </a:r>
          </a:p>
        </p:txBody>
      </p:sp>
      <p:sp>
        <p:nvSpPr>
          <p:cNvPr id="7" name="Rectangle 6">
            <a:extLst>
              <a:ext uri="{FF2B5EF4-FFF2-40B4-BE49-F238E27FC236}">
                <a16:creationId xmlns:a16="http://schemas.microsoft.com/office/drawing/2014/main" id="{A7F4F897-10C4-520F-DFD2-8213B4D0B3BB}"/>
              </a:ext>
            </a:extLst>
          </p:cNvPr>
          <p:cNvSpPr/>
          <p:nvPr/>
        </p:nvSpPr>
        <p:spPr>
          <a:xfrm>
            <a:off x="2319206" y="1424924"/>
            <a:ext cx="3409361" cy="10732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5. Select training resources</a:t>
            </a:r>
          </a:p>
        </p:txBody>
      </p:sp>
      <p:sp>
        <p:nvSpPr>
          <p:cNvPr id="8" name="Rectangle 7">
            <a:extLst>
              <a:ext uri="{FF2B5EF4-FFF2-40B4-BE49-F238E27FC236}">
                <a16:creationId xmlns:a16="http://schemas.microsoft.com/office/drawing/2014/main" id="{E9A3FC1B-458C-A27F-3F16-FAA8B7408F67}"/>
              </a:ext>
            </a:extLst>
          </p:cNvPr>
          <p:cNvSpPr/>
          <p:nvPr/>
        </p:nvSpPr>
        <p:spPr>
          <a:xfrm>
            <a:off x="2319206" y="2688116"/>
            <a:ext cx="3409361" cy="10732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6. Create a training schedule</a:t>
            </a:r>
          </a:p>
        </p:txBody>
      </p:sp>
      <p:sp>
        <p:nvSpPr>
          <p:cNvPr id="9" name="Rectangle 8">
            <a:extLst>
              <a:ext uri="{FF2B5EF4-FFF2-40B4-BE49-F238E27FC236}">
                <a16:creationId xmlns:a16="http://schemas.microsoft.com/office/drawing/2014/main" id="{C22711BA-4A0D-3853-35DF-ACC495B45957}"/>
              </a:ext>
            </a:extLst>
          </p:cNvPr>
          <p:cNvSpPr/>
          <p:nvPr/>
        </p:nvSpPr>
        <p:spPr>
          <a:xfrm>
            <a:off x="2319206" y="3951308"/>
            <a:ext cx="3409361" cy="10732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7. Assign responsibilities</a:t>
            </a:r>
          </a:p>
        </p:txBody>
      </p:sp>
      <p:sp>
        <p:nvSpPr>
          <p:cNvPr id="10" name="Rectangle 9">
            <a:extLst>
              <a:ext uri="{FF2B5EF4-FFF2-40B4-BE49-F238E27FC236}">
                <a16:creationId xmlns:a16="http://schemas.microsoft.com/office/drawing/2014/main" id="{38303DD8-6655-F209-1BBA-D0CD3F36745A}"/>
              </a:ext>
            </a:extLst>
          </p:cNvPr>
          <p:cNvSpPr/>
          <p:nvPr/>
        </p:nvSpPr>
        <p:spPr>
          <a:xfrm>
            <a:off x="2319206" y="5214500"/>
            <a:ext cx="3409361" cy="10732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8. Budget and resources</a:t>
            </a:r>
          </a:p>
        </p:txBody>
      </p:sp>
    </p:spTree>
    <p:extLst>
      <p:ext uri="{BB962C8B-B14F-4D97-AF65-F5344CB8AC3E}">
        <p14:creationId xmlns:p14="http://schemas.microsoft.com/office/powerpoint/2010/main" val="2557026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CF9D6-5E4C-8D6C-14C1-58C756919C61}"/>
              </a:ext>
            </a:extLst>
          </p:cNvPr>
          <p:cNvSpPr>
            <a:spLocks noGrp="1"/>
          </p:cNvSpPr>
          <p:nvPr>
            <p:ph type="title"/>
          </p:nvPr>
        </p:nvSpPr>
        <p:spPr/>
        <p:txBody>
          <a:bodyPr/>
          <a:lstStyle/>
          <a:p>
            <a:r>
              <a:rPr lang="en-US" dirty="0"/>
              <a:t>Execute</a:t>
            </a:r>
          </a:p>
        </p:txBody>
      </p:sp>
      <p:sp>
        <p:nvSpPr>
          <p:cNvPr id="4" name="Content Placeholder 3">
            <a:extLst>
              <a:ext uri="{FF2B5EF4-FFF2-40B4-BE49-F238E27FC236}">
                <a16:creationId xmlns:a16="http://schemas.microsoft.com/office/drawing/2014/main" id="{83A5AEFD-9C94-5235-6575-2491AE9DD086}"/>
              </a:ext>
            </a:extLst>
          </p:cNvPr>
          <p:cNvSpPr>
            <a:spLocks noGrp="1"/>
          </p:cNvSpPr>
          <p:nvPr>
            <p:ph sz="half" idx="4294967295"/>
          </p:nvPr>
        </p:nvSpPr>
        <p:spPr>
          <a:xfrm>
            <a:off x="973891" y="1720646"/>
            <a:ext cx="4795313" cy="4567084"/>
          </a:xfrm>
        </p:spPr>
        <p:txBody>
          <a:bodyPr/>
          <a:lstStyle/>
          <a:p>
            <a:pPr marL="0" lvl="0" indent="0" algn="l" rtl="0">
              <a:lnSpc>
                <a:spcPct val="70000"/>
              </a:lnSpc>
              <a:spcBef>
                <a:spcPts val="0"/>
              </a:spcBef>
              <a:spcAft>
                <a:spcPts val="0"/>
              </a:spcAft>
              <a:buClr>
                <a:schemeClr val="dk1"/>
              </a:buClr>
              <a:buSzPts val="3100"/>
              <a:buNone/>
            </a:pPr>
            <a:r>
              <a:rPr lang="en-US" sz="2000" b="1" dirty="0">
                <a:solidFill>
                  <a:schemeClr val="accent1"/>
                </a:solidFill>
              </a:rPr>
              <a:t>Take training based on plan</a:t>
            </a:r>
          </a:p>
          <a:p>
            <a:pPr marL="66199" indent="-285750">
              <a:buClr>
                <a:schemeClr val="accent1"/>
              </a:buClr>
              <a:buSzPct val="100000"/>
              <a:buFont typeface="Arial" panose="020B0604020202020204" pitchFamily="34" charset="0"/>
              <a:buChar char="•"/>
            </a:pPr>
            <a:r>
              <a:rPr lang="en-US" sz="1600" dirty="0"/>
              <a:t>Adhere to training plan</a:t>
            </a:r>
          </a:p>
          <a:p>
            <a:pPr marL="0" lvl="0" indent="0" algn="l" rtl="0">
              <a:lnSpc>
                <a:spcPct val="70000"/>
              </a:lnSpc>
              <a:spcBef>
                <a:spcPts val="1000"/>
              </a:spcBef>
              <a:spcAft>
                <a:spcPts val="0"/>
              </a:spcAft>
              <a:buClr>
                <a:schemeClr val="dk1"/>
              </a:buClr>
              <a:buSzPts val="3100"/>
              <a:buNone/>
            </a:pPr>
            <a:r>
              <a:rPr lang="en-US" sz="2000" b="1" dirty="0">
                <a:solidFill>
                  <a:schemeClr val="accent1"/>
                </a:solidFill>
              </a:rPr>
              <a:t>Hands-On Experience</a:t>
            </a:r>
          </a:p>
          <a:p>
            <a:pPr marL="311785" indent="-285750">
              <a:lnSpc>
                <a:spcPct val="70000"/>
              </a:lnSpc>
              <a:buClr>
                <a:schemeClr val="accent1"/>
              </a:buClr>
              <a:buSzPct val="100000"/>
              <a:buFont typeface="Arial" panose="020B0604020202020204" pitchFamily="34" charset="0"/>
              <a:buChar char="•"/>
            </a:pPr>
            <a:r>
              <a:rPr lang="en-US" sz="1600" dirty="0">
                <a:ea typeface="Calibri"/>
                <a:cs typeface="Arial" panose="020B0604020202020204" pitchFamily="34" charset="0"/>
                <a:sym typeface="Calibri"/>
              </a:rPr>
              <a:t>Encourage hands-on experience by providing access to a cloud environment for practice. Set up sandboxes or use cloud service trials</a:t>
            </a:r>
            <a:endParaRPr lang="en-US" sz="1600" dirty="0">
              <a:cs typeface="Arial" panose="020B0604020202020204" pitchFamily="34" charset="0"/>
            </a:endParaRPr>
          </a:p>
          <a:p>
            <a:pPr marL="0" lvl="0" indent="0" algn="l" rtl="0">
              <a:lnSpc>
                <a:spcPct val="70000"/>
              </a:lnSpc>
              <a:spcBef>
                <a:spcPts val="1000"/>
              </a:spcBef>
              <a:spcAft>
                <a:spcPts val="0"/>
              </a:spcAft>
              <a:buClr>
                <a:schemeClr val="dk1"/>
              </a:buClr>
              <a:buSzPts val="3100"/>
              <a:buNone/>
            </a:pPr>
            <a:r>
              <a:rPr lang="en-US" sz="2000" b="1" dirty="0">
                <a:solidFill>
                  <a:schemeClr val="accent1"/>
                </a:solidFill>
              </a:rPr>
              <a:t>Mentoring and Peer Learning</a:t>
            </a:r>
          </a:p>
          <a:p>
            <a:pPr marL="285750" indent="-285750">
              <a:lnSpc>
                <a:spcPct val="70000"/>
              </a:lnSpc>
              <a:buClr>
                <a:schemeClr val="accent1"/>
              </a:buClr>
              <a:buSzPct val="100000"/>
              <a:buFont typeface="Arial" panose="020B0604020202020204" pitchFamily="34" charset="0"/>
              <a:buChar char="•"/>
            </a:pPr>
            <a:r>
              <a:rPr lang="en-US" sz="1600" dirty="0">
                <a:ea typeface="Calibri"/>
                <a:cs typeface="Arial" panose="020B0604020202020204" pitchFamily="34" charset="0"/>
                <a:sym typeface="Calibri"/>
              </a:rPr>
              <a:t>Foster a culture of mentorship and peer learning where team members can share knowledge and experiences.</a:t>
            </a:r>
            <a:endParaRPr lang="en-US" sz="1600" b="1" dirty="0">
              <a:solidFill>
                <a:schemeClr val="accent1"/>
              </a:solidFill>
              <a:cs typeface="Arial" panose="020B0604020202020204" pitchFamily="34" charset="0"/>
            </a:endParaRPr>
          </a:p>
          <a:p>
            <a:pPr marL="0" lvl="0" indent="0" algn="l" rtl="0">
              <a:lnSpc>
                <a:spcPct val="70000"/>
              </a:lnSpc>
              <a:spcBef>
                <a:spcPts val="1000"/>
              </a:spcBef>
              <a:spcAft>
                <a:spcPts val="0"/>
              </a:spcAft>
              <a:buClr>
                <a:schemeClr val="dk1"/>
              </a:buClr>
              <a:buSzPts val="3100"/>
              <a:buNone/>
            </a:pPr>
            <a:r>
              <a:rPr lang="en-US" sz="2000" b="1" dirty="0">
                <a:solidFill>
                  <a:schemeClr val="accent1"/>
                </a:solidFill>
              </a:rPr>
              <a:t>Peer Support and Communities</a:t>
            </a:r>
          </a:p>
          <a:p>
            <a:pPr marL="342900" indent="-342900">
              <a:buClr>
                <a:schemeClr val="accent1"/>
              </a:buClr>
              <a:buSzPct val="100000"/>
              <a:buFont typeface="Arial" panose="020B0604020202020204" pitchFamily="34" charset="0"/>
              <a:buChar char="•"/>
            </a:pPr>
            <a:r>
              <a:rPr lang="en-US" sz="1600" dirty="0">
                <a:ea typeface="Calibri"/>
                <a:cs typeface="Arial" panose="020B0604020202020204" pitchFamily="34" charset="0"/>
                <a:sym typeface="Calibri"/>
              </a:rPr>
              <a:t>Encourage participation in cloud-related online communities and forums where team members can seek help and share knowledge.</a:t>
            </a:r>
            <a:endParaRPr lang="en-US" sz="1600" dirty="0">
              <a:cs typeface="Arial" panose="020B0604020202020204" pitchFamily="34" charset="0"/>
            </a:endParaRPr>
          </a:p>
          <a:p>
            <a:pPr>
              <a:buClr>
                <a:schemeClr val="accent1"/>
              </a:buClr>
              <a:buSzPct val="100000"/>
            </a:pPr>
            <a:endParaRPr lang="en-US" sz="2000" b="1" dirty="0">
              <a:solidFill>
                <a:schemeClr val="accent1"/>
              </a:solidFill>
            </a:endParaRPr>
          </a:p>
          <a:p>
            <a:pPr marL="466249" lvl="1" indent="0" algn="l" rtl="0">
              <a:lnSpc>
                <a:spcPct val="90000"/>
              </a:lnSpc>
              <a:spcBef>
                <a:spcPts val="500"/>
              </a:spcBef>
              <a:spcAft>
                <a:spcPts val="0"/>
              </a:spcAft>
              <a:buClr>
                <a:schemeClr val="accent1"/>
              </a:buClr>
              <a:buSzPct val="100000"/>
              <a:buNone/>
            </a:pPr>
            <a:endParaRPr lang="en-US" sz="1700" dirty="0"/>
          </a:p>
          <a:p>
            <a:endParaRPr lang="en-US" dirty="0"/>
          </a:p>
        </p:txBody>
      </p:sp>
      <p:pic>
        <p:nvPicPr>
          <p:cNvPr id="5" name="Picture 4" descr="A black and white logo&#10;&#10;Description automatically generated">
            <a:extLst>
              <a:ext uri="{FF2B5EF4-FFF2-40B4-BE49-F238E27FC236}">
                <a16:creationId xmlns:a16="http://schemas.microsoft.com/office/drawing/2014/main" id="{AC5D12D4-829B-5D23-7153-5DF1DA94367E}"/>
              </a:ext>
            </a:extLst>
          </p:cNvPr>
          <p:cNvPicPr>
            <a:picLocks noChangeAspect="1"/>
          </p:cNvPicPr>
          <p:nvPr/>
        </p:nvPicPr>
        <p:blipFill>
          <a:blip r:embed="rId2"/>
          <a:stretch>
            <a:fillRect/>
          </a:stretch>
        </p:blipFill>
        <p:spPr>
          <a:xfrm>
            <a:off x="6096000" y="521340"/>
            <a:ext cx="5766389" cy="5766389"/>
          </a:xfrm>
          <a:prstGeom prst="rect">
            <a:avLst/>
          </a:prstGeom>
        </p:spPr>
      </p:pic>
    </p:spTree>
    <p:extLst>
      <p:ext uri="{BB962C8B-B14F-4D97-AF65-F5344CB8AC3E}">
        <p14:creationId xmlns:p14="http://schemas.microsoft.com/office/powerpoint/2010/main" val="4074389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CF9D6-5E4C-8D6C-14C1-58C756919C61}"/>
              </a:ext>
            </a:extLst>
          </p:cNvPr>
          <p:cNvSpPr>
            <a:spLocks noGrp="1"/>
          </p:cNvSpPr>
          <p:nvPr>
            <p:ph type="title"/>
          </p:nvPr>
        </p:nvSpPr>
        <p:spPr/>
        <p:txBody>
          <a:bodyPr/>
          <a:lstStyle/>
          <a:p>
            <a:r>
              <a:rPr lang="en-US" dirty="0"/>
              <a:t>Monitor</a:t>
            </a:r>
          </a:p>
        </p:txBody>
      </p:sp>
      <p:sp>
        <p:nvSpPr>
          <p:cNvPr id="4" name="Content Placeholder 3">
            <a:extLst>
              <a:ext uri="{FF2B5EF4-FFF2-40B4-BE49-F238E27FC236}">
                <a16:creationId xmlns:a16="http://schemas.microsoft.com/office/drawing/2014/main" id="{83A5AEFD-9C94-5235-6575-2491AE9DD086}"/>
              </a:ext>
            </a:extLst>
          </p:cNvPr>
          <p:cNvSpPr>
            <a:spLocks noGrp="1"/>
          </p:cNvSpPr>
          <p:nvPr>
            <p:ph sz="half" idx="4294967295"/>
          </p:nvPr>
        </p:nvSpPr>
        <p:spPr>
          <a:xfrm>
            <a:off x="973891" y="1585130"/>
            <a:ext cx="4795313" cy="4702600"/>
          </a:xfrm>
        </p:spPr>
        <p:txBody>
          <a:bodyPr vert="horz" lIns="0" tIns="0" rIns="0" bIns="0" rtlCol="0" anchor="t">
            <a:normAutofit fontScale="92500" lnSpcReduction="10000"/>
          </a:bodyPr>
          <a:lstStyle/>
          <a:p>
            <a:pPr marL="0" lvl="0" indent="0" algn="l" rtl="0">
              <a:lnSpc>
                <a:spcPct val="70000"/>
              </a:lnSpc>
              <a:spcBef>
                <a:spcPts val="0"/>
              </a:spcBef>
              <a:spcAft>
                <a:spcPts val="0"/>
              </a:spcAft>
              <a:buClr>
                <a:schemeClr val="dk1"/>
              </a:buClr>
              <a:buSzPts val="3100"/>
              <a:buNone/>
            </a:pPr>
            <a:r>
              <a:rPr lang="en-US" sz="2000" b="1" dirty="0">
                <a:solidFill>
                  <a:schemeClr val="accent1"/>
                </a:solidFill>
                <a:latin typeface="Arial"/>
                <a:cs typeface="Arial"/>
              </a:rPr>
              <a:t>Monitor progress</a:t>
            </a:r>
            <a:endParaRPr lang="en-US" sz="2000" b="1" dirty="0">
              <a:solidFill>
                <a:schemeClr val="accent1"/>
              </a:solidFill>
            </a:endParaRPr>
          </a:p>
          <a:p>
            <a:pPr marL="299085" lvl="0" indent="-285750" algn="l" rtl="0">
              <a:lnSpc>
                <a:spcPct val="90000"/>
              </a:lnSpc>
              <a:spcBef>
                <a:spcPts val="1000"/>
              </a:spcBef>
              <a:spcAft>
                <a:spcPts val="0"/>
              </a:spcAft>
              <a:buClr>
                <a:schemeClr val="accent1"/>
              </a:buClr>
              <a:buSzPct val="100000"/>
              <a:buFont typeface="Arial" panose="020B0604020202020204" pitchFamily="34" charset="0"/>
              <a:buChar char="•"/>
            </a:pPr>
            <a:r>
              <a:rPr lang="en-US" sz="1600" dirty="0">
                <a:ea typeface="Calibri"/>
                <a:cs typeface="Arial" panose="020B0604020202020204" pitchFamily="34" charset="0"/>
                <a:sym typeface="Calibri"/>
              </a:rPr>
              <a:t>Regularly track the progress of individuals or teams in their training. Assess their skills development against predefined objectives.</a:t>
            </a:r>
            <a:endParaRPr lang="en-US" sz="1600" dirty="0">
              <a:cs typeface="Arial" panose="020B0604020202020204" pitchFamily="34" charset="0"/>
            </a:endParaRPr>
          </a:p>
          <a:p>
            <a:pPr marL="0" lvl="0" indent="0" algn="l" rtl="0">
              <a:lnSpc>
                <a:spcPct val="70000"/>
              </a:lnSpc>
              <a:spcBef>
                <a:spcPts val="1000"/>
              </a:spcBef>
              <a:spcAft>
                <a:spcPts val="0"/>
              </a:spcAft>
              <a:buClr>
                <a:schemeClr val="dk1"/>
              </a:buClr>
              <a:buSzPts val="3100"/>
              <a:buNone/>
            </a:pPr>
            <a:r>
              <a:rPr lang="en-US" sz="2000" b="1" dirty="0">
                <a:solidFill>
                  <a:schemeClr val="accent1"/>
                </a:solidFill>
                <a:latin typeface="Arial"/>
                <a:cs typeface="Arial"/>
              </a:rPr>
              <a:t>Assessment and certification</a:t>
            </a:r>
            <a:endParaRPr lang="en-US" sz="2000" b="1">
              <a:solidFill>
                <a:schemeClr val="accent1"/>
              </a:solidFill>
              <a:cs typeface="Arial"/>
            </a:endParaRPr>
          </a:p>
          <a:p>
            <a:pPr marL="299085" lvl="0" indent="-285750" algn="l" rtl="0">
              <a:lnSpc>
                <a:spcPct val="90000"/>
              </a:lnSpc>
              <a:spcBef>
                <a:spcPts val="1000"/>
              </a:spcBef>
              <a:spcAft>
                <a:spcPts val="0"/>
              </a:spcAft>
              <a:buClr>
                <a:schemeClr val="accent1"/>
              </a:buClr>
              <a:buSzPct val="100000"/>
              <a:buFont typeface="Arial" panose="020B0604020202020204" pitchFamily="34" charset="0"/>
              <a:buChar char="•"/>
            </a:pPr>
            <a:r>
              <a:rPr lang="en-US" sz="1600" dirty="0">
                <a:ea typeface="Calibri"/>
                <a:cs typeface="Arial" panose="020B0604020202020204" pitchFamily="34" charset="0"/>
                <a:sym typeface="Calibri"/>
              </a:rPr>
              <a:t>Consider cloud platform-specific certifications as milestones to achieve. These certifications validate skills and can boost confidence.</a:t>
            </a:r>
            <a:endParaRPr lang="en-US" sz="1600" dirty="0">
              <a:cs typeface="Arial" panose="020B0604020202020204" pitchFamily="34" charset="0"/>
            </a:endParaRPr>
          </a:p>
          <a:p>
            <a:pPr marL="0" lvl="0" indent="0" algn="l" rtl="0">
              <a:lnSpc>
                <a:spcPct val="70000"/>
              </a:lnSpc>
              <a:spcBef>
                <a:spcPts val="1000"/>
              </a:spcBef>
              <a:spcAft>
                <a:spcPts val="0"/>
              </a:spcAft>
              <a:buClr>
                <a:schemeClr val="dk1"/>
              </a:buClr>
              <a:buSzPts val="3100"/>
              <a:buNone/>
            </a:pPr>
            <a:r>
              <a:rPr lang="en-US" sz="2000" b="1" dirty="0">
                <a:solidFill>
                  <a:schemeClr val="accent1"/>
                </a:solidFill>
                <a:latin typeface="Arial"/>
                <a:cs typeface="Arial"/>
              </a:rPr>
              <a:t>Feedback and adaptation</a:t>
            </a:r>
            <a:endParaRPr lang="en-US" sz="2000" b="1">
              <a:solidFill>
                <a:schemeClr val="accent1"/>
              </a:solidFill>
              <a:cs typeface="Arial"/>
            </a:endParaRPr>
          </a:p>
          <a:p>
            <a:pPr marL="299085" lvl="0" indent="-285750" algn="l" rtl="0">
              <a:lnSpc>
                <a:spcPct val="90000"/>
              </a:lnSpc>
              <a:spcBef>
                <a:spcPts val="1000"/>
              </a:spcBef>
              <a:spcAft>
                <a:spcPts val="0"/>
              </a:spcAft>
              <a:buClr>
                <a:schemeClr val="accent1"/>
              </a:buClr>
              <a:buSzPct val="100000"/>
              <a:buFont typeface="Arial" panose="020B0604020202020204" pitchFamily="34" charset="0"/>
              <a:buChar char="•"/>
            </a:pPr>
            <a:r>
              <a:rPr lang="en-US" sz="1600" dirty="0">
                <a:ea typeface="Calibri"/>
                <a:cs typeface="Arial" panose="020B0604020202020204" pitchFamily="34" charset="0"/>
                <a:sym typeface="Calibri"/>
              </a:rPr>
              <a:t>Collect feedback from trainees to understand what's working and what needs improvement in the training program.</a:t>
            </a:r>
            <a:endParaRPr lang="en-US" sz="1600" dirty="0">
              <a:cs typeface="Arial" panose="020B0604020202020204" pitchFamily="34" charset="0"/>
            </a:endParaRPr>
          </a:p>
          <a:p>
            <a:pPr marL="299085" lvl="0" indent="-285750" algn="l" rtl="0">
              <a:lnSpc>
                <a:spcPct val="90000"/>
              </a:lnSpc>
              <a:spcBef>
                <a:spcPts val="1000"/>
              </a:spcBef>
              <a:spcAft>
                <a:spcPts val="0"/>
              </a:spcAft>
              <a:buClr>
                <a:schemeClr val="accent1"/>
              </a:buClr>
              <a:buSzPct val="100000"/>
              <a:buFont typeface="Arial" panose="020B0604020202020204" pitchFamily="34" charset="0"/>
              <a:buChar char="•"/>
            </a:pPr>
            <a:r>
              <a:rPr lang="en-US" sz="1600" dirty="0">
                <a:ea typeface="Calibri"/>
                <a:cs typeface="Arial" panose="020B0604020202020204" pitchFamily="34" charset="0"/>
                <a:sym typeface="Calibri"/>
              </a:rPr>
              <a:t>Be prepared to adapt the training plan as technology evolves.</a:t>
            </a:r>
            <a:endParaRPr lang="en-US" sz="1600" dirty="0">
              <a:cs typeface="Arial" panose="020B0604020202020204" pitchFamily="34" charset="0"/>
            </a:endParaRPr>
          </a:p>
          <a:p>
            <a:pPr marL="0" lvl="0" indent="0" algn="l" rtl="0">
              <a:lnSpc>
                <a:spcPct val="70000"/>
              </a:lnSpc>
              <a:spcBef>
                <a:spcPts val="1000"/>
              </a:spcBef>
              <a:spcAft>
                <a:spcPts val="0"/>
              </a:spcAft>
              <a:buClr>
                <a:schemeClr val="dk1"/>
              </a:buClr>
              <a:buSzPts val="3100"/>
              <a:buNone/>
            </a:pPr>
            <a:r>
              <a:rPr lang="en-US" sz="2000" b="1" dirty="0">
                <a:solidFill>
                  <a:schemeClr val="accent1"/>
                </a:solidFill>
                <a:latin typeface="Arial"/>
                <a:cs typeface="Arial"/>
              </a:rPr>
              <a:t>Continual learning</a:t>
            </a:r>
            <a:endParaRPr lang="en-US" sz="2000" b="1" dirty="0">
              <a:solidFill>
                <a:schemeClr val="accent1"/>
              </a:solidFill>
              <a:cs typeface="Arial"/>
            </a:endParaRPr>
          </a:p>
          <a:p>
            <a:pPr marL="299085" lvl="0" indent="-285750" algn="l" rtl="0">
              <a:lnSpc>
                <a:spcPct val="90000"/>
              </a:lnSpc>
              <a:spcBef>
                <a:spcPts val="1000"/>
              </a:spcBef>
              <a:spcAft>
                <a:spcPts val="0"/>
              </a:spcAft>
              <a:buClr>
                <a:schemeClr val="accent1"/>
              </a:buClr>
              <a:buSzPct val="100000"/>
              <a:buFont typeface="Arial" panose="020B0604020202020204" pitchFamily="34" charset="0"/>
              <a:buChar char="•"/>
            </a:pPr>
            <a:r>
              <a:rPr lang="en-US" sz="1600" dirty="0">
                <a:ea typeface="Calibri"/>
                <a:cs typeface="Arial" panose="020B0604020202020204" pitchFamily="34" charset="0"/>
                <a:sym typeface="Calibri"/>
              </a:rPr>
              <a:t>Cloud technologies are constantly evolving. Encourage a culture of continual learning, where team members stay updated on the latest cloud advancements.</a:t>
            </a:r>
            <a:endParaRPr lang="en-US" sz="1600" dirty="0">
              <a:cs typeface="Arial" panose="020B0604020202020204" pitchFamily="34" charset="0"/>
            </a:endParaRPr>
          </a:p>
          <a:p>
            <a:pPr>
              <a:buClr>
                <a:schemeClr val="accent1"/>
              </a:buClr>
              <a:buSzPct val="100000"/>
            </a:pPr>
            <a:endParaRPr lang="en-US" sz="2000" b="1" dirty="0">
              <a:solidFill>
                <a:schemeClr val="accent1"/>
              </a:solidFill>
            </a:endParaRPr>
          </a:p>
          <a:p>
            <a:pPr marL="466090" lvl="1" indent="0" algn="l" rtl="0">
              <a:lnSpc>
                <a:spcPct val="90000"/>
              </a:lnSpc>
              <a:spcBef>
                <a:spcPts val="500"/>
              </a:spcBef>
              <a:spcAft>
                <a:spcPts val="0"/>
              </a:spcAft>
              <a:buClr>
                <a:schemeClr val="accent1"/>
              </a:buClr>
              <a:buSzPct val="100000"/>
              <a:buNone/>
            </a:pPr>
            <a:endParaRPr lang="en-US" sz="1700" dirty="0">
              <a:cs typeface="Arial" panose="020B0604020202020204" pitchFamily="34" charset="0"/>
            </a:endParaRPr>
          </a:p>
          <a:p>
            <a:endParaRPr lang="en-US" dirty="0"/>
          </a:p>
        </p:txBody>
      </p:sp>
      <p:pic>
        <p:nvPicPr>
          <p:cNvPr id="6" name="Picture 5" descr="A black graph with a arrow pointing up&#10;&#10;Description automatically generated">
            <a:extLst>
              <a:ext uri="{FF2B5EF4-FFF2-40B4-BE49-F238E27FC236}">
                <a16:creationId xmlns:a16="http://schemas.microsoft.com/office/drawing/2014/main" id="{AEABD255-DBAE-8A02-43EF-D0DE87DA67D8}"/>
              </a:ext>
            </a:extLst>
          </p:cNvPr>
          <p:cNvPicPr>
            <a:picLocks noChangeAspect="1"/>
          </p:cNvPicPr>
          <p:nvPr/>
        </p:nvPicPr>
        <p:blipFill rotWithShape="1">
          <a:blip r:embed="rId2"/>
          <a:srcRect l="15579" t="10288" r="13404" b="19699"/>
          <a:stretch/>
        </p:blipFill>
        <p:spPr>
          <a:xfrm>
            <a:off x="6422798" y="904143"/>
            <a:ext cx="5122109" cy="5049714"/>
          </a:xfrm>
          <a:prstGeom prst="rect">
            <a:avLst/>
          </a:prstGeom>
        </p:spPr>
      </p:pic>
    </p:spTree>
    <p:extLst>
      <p:ext uri="{BB962C8B-B14F-4D97-AF65-F5344CB8AC3E}">
        <p14:creationId xmlns:p14="http://schemas.microsoft.com/office/powerpoint/2010/main" val="4105509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C3A0-96BE-94D2-08B5-0B3E1477F83E}"/>
              </a:ext>
            </a:extLst>
          </p:cNvPr>
          <p:cNvSpPr>
            <a:spLocks noGrp="1"/>
          </p:cNvSpPr>
          <p:nvPr>
            <p:ph type="title"/>
          </p:nvPr>
        </p:nvSpPr>
        <p:spPr/>
        <p:txBody>
          <a:bodyPr/>
          <a:lstStyle/>
          <a:p>
            <a:r>
              <a:rPr lang="en-US" dirty="0"/>
              <a:t>Key Contributors</a:t>
            </a:r>
          </a:p>
        </p:txBody>
      </p:sp>
      <p:sp>
        <p:nvSpPr>
          <p:cNvPr id="10" name="Content Placeholder 9">
            <a:extLst>
              <a:ext uri="{FF2B5EF4-FFF2-40B4-BE49-F238E27FC236}">
                <a16:creationId xmlns:a16="http://schemas.microsoft.com/office/drawing/2014/main" id="{4C928294-F0BA-35A4-7243-9AADFC9647B8}"/>
              </a:ext>
            </a:extLst>
          </p:cNvPr>
          <p:cNvSpPr>
            <a:spLocks noGrp="1"/>
          </p:cNvSpPr>
          <p:nvPr>
            <p:ph sz="half" idx="2"/>
          </p:nvPr>
        </p:nvSpPr>
        <p:spPr/>
        <p:txBody>
          <a:bodyPr/>
          <a:lstStyle/>
          <a:p>
            <a:endParaRPr lang="en-US" dirty="0"/>
          </a:p>
        </p:txBody>
      </p:sp>
      <p:sp>
        <p:nvSpPr>
          <p:cNvPr id="12" name="Content Placeholder 2">
            <a:extLst>
              <a:ext uri="{FF2B5EF4-FFF2-40B4-BE49-F238E27FC236}">
                <a16:creationId xmlns:a16="http://schemas.microsoft.com/office/drawing/2014/main" id="{17BC891C-F79E-E1E4-5820-23F0A45FDBBB}"/>
              </a:ext>
            </a:extLst>
          </p:cNvPr>
          <p:cNvSpPr txBox="1">
            <a:spLocks/>
          </p:cNvSpPr>
          <p:nvPr/>
        </p:nvSpPr>
        <p:spPr>
          <a:xfrm>
            <a:off x="973891" y="1720645"/>
            <a:ext cx="5045909" cy="4567084"/>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lvl="1" indent="-457200">
              <a:lnSpc>
                <a:spcPct val="150000"/>
              </a:lnSpc>
            </a:pPr>
            <a:r>
              <a:rPr lang="en-US" sz="2800" dirty="0">
                <a:solidFill>
                  <a:schemeClr val="bg1"/>
                </a:solidFill>
              </a:rPr>
              <a:t>Stelios </a:t>
            </a:r>
            <a:r>
              <a:rPr lang="en-US" sz="2800" dirty="0" err="1">
                <a:solidFill>
                  <a:schemeClr val="bg1"/>
                </a:solidFill>
              </a:rPr>
              <a:t>Pantazopoulos</a:t>
            </a:r>
            <a:endParaRPr lang="en-US" sz="2800" dirty="0">
              <a:solidFill>
                <a:schemeClr val="bg1"/>
              </a:solidFill>
            </a:endParaRPr>
          </a:p>
          <a:p>
            <a:pPr marL="1143000" lvl="1" indent="-457200">
              <a:lnSpc>
                <a:spcPct val="150000"/>
              </a:lnSpc>
            </a:pPr>
            <a:r>
              <a:rPr lang="en-US" sz="2800" dirty="0">
                <a:solidFill>
                  <a:schemeClr val="bg1"/>
                </a:solidFill>
              </a:rPr>
              <a:t>Irshad Abdulla</a:t>
            </a:r>
          </a:p>
          <a:p>
            <a:pPr marL="1143000" lvl="1" indent="-457200">
              <a:lnSpc>
                <a:spcPct val="150000"/>
              </a:lnSpc>
            </a:pPr>
            <a:r>
              <a:rPr lang="en-US" sz="2800" dirty="0">
                <a:solidFill>
                  <a:schemeClr val="bg1"/>
                </a:solidFill>
              </a:rPr>
              <a:t>Tim Barry</a:t>
            </a:r>
          </a:p>
          <a:p>
            <a:pPr marL="1143000" lvl="1" indent="-457200">
              <a:lnSpc>
                <a:spcPct val="150000"/>
              </a:lnSpc>
            </a:pPr>
            <a:r>
              <a:rPr lang="en-US" sz="2800" dirty="0">
                <a:solidFill>
                  <a:schemeClr val="bg1"/>
                </a:solidFill>
              </a:rPr>
              <a:t>Trevor </a:t>
            </a:r>
            <a:r>
              <a:rPr lang="en-US" sz="2800" dirty="0" err="1">
                <a:solidFill>
                  <a:schemeClr val="bg1"/>
                </a:solidFill>
              </a:rPr>
              <a:t>Bodz</a:t>
            </a:r>
            <a:endParaRPr lang="en-CA" sz="2800" dirty="0">
              <a:solidFill>
                <a:schemeClr val="bg1"/>
              </a:solidFill>
            </a:endParaRPr>
          </a:p>
          <a:p>
            <a:pPr marL="342900" indent="-342900">
              <a:buFont typeface="Arial" panose="020B0604020202020204" pitchFamily="34" charset="0"/>
              <a:buChar char="•"/>
            </a:pPr>
            <a:endParaRPr lang="en-US" dirty="0">
              <a:solidFill>
                <a:schemeClr val="tx2"/>
              </a:solidFill>
            </a:endParaRPr>
          </a:p>
        </p:txBody>
      </p:sp>
    </p:spTree>
    <p:extLst>
      <p:ext uri="{BB962C8B-B14F-4D97-AF65-F5344CB8AC3E}">
        <p14:creationId xmlns:p14="http://schemas.microsoft.com/office/powerpoint/2010/main" val="3619382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2A69-15DD-910F-4D0C-6C42C94E4159}"/>
              </a:ext>
            </a:extLst>
          </p:cNvPr>
          <p:cNvSpPr>
            <a:spLocks noGrp="1"/>
          </p:cNvSpPr>
          <p:nvPr>
            <p:ph type="ctrTitle"/>
          </p:nvPr>
        </p:nvSpPr>
        <p:spPr/>
        <p:txBody>
          <a:bodyPr/>
          <a:lstStyle/>
          <a:p>
            <a:r>
              <a:rPr lang="en-US" dirty="0">
                <a:latin typeface="Arial"/>
                <a:cs typeface="Arial"/>
              </a:rPr>
              <a:t>Executive sponsors, leadership and management </a:t>
            </a:r>
            <a:endParaRPr lang="en-US" dirty="0"/>
          </a:p>
        </p:txBody>
      </p:sp>
      <p:sp>
        <p:nvSpPr>
          <p:cNvPr id="6" name="Subtitle 5">
            <a:extLst>
              <a:ext uri="{FF2B5EF4-FFF2-40B4-BE49-F238E27FC236}">
                <a16:creationId xmlns:a16="http://schemas.microsoft.com/office/drawing/2014/main" id="{9DA1736B-87A8-0785-C5E8-1F5C774A5615}"/>
              </a:ext>
            </a:extLst>
          </p:cNvPr>
          <p:cNvSpPr>
            <a:spLocks noGrp="1"/>
          </p:cNvSpPr>
          <p:nvPr>
            <p:ph type="subTitle" idx="1"/>
          </p:nvPr>
        </p:nvSpPr>
        <p:spPr/>
        <p:txBody>
          <a:bodyPr>
            <a:noAutofit/>
          </a:bodyPr>
          <a:lstStyle/>
          <a:p>
            <a:pPr>
              <a:lnSpc>
                <a:spcPct val="100000"/>
              </a:lnSpc>
            </a:pPr>
            <a:r>
              <a:rPr lang="en-US" sz="2000" b="0" dirty="0"/>
              <a:t>From top to bottom of the org, we all need to speak the same language</a:t>
            </a:r>
          </a:p>
        </p:txBody>
      </p:sp>
      <p:sp>
        <p:nvSpPr>
          <p:cNvPr id="16" name="Text Placeholder 15">
            <a:extLst>
              <a:ext uri="{FF2B5EF4-FFF2-40B4-BE49-F238E27FC236}">
                <a16:creationId xmlns:a16="http://schemas.microsoft.com/office/drawing/2014/main" id="{2133CB4B-25CA-86F2-4F3C-F10CEF846554}"/>
              </a:ext>
            </a:extLst>
          </p:cNvPr>
          <p:cNvSpPr>
            <a:spLocks noGrp="1"/>
          </p:cNvSpPr>
          <p:nvPr>
            <p:ph type="body" sz="quarter" idx="4294967295"/>
          </p:nvPr>
        </p:nvSpPr>
        <p:spPr>
          <a:xfrm>
            <a:off x="973891" y="4881276"/>
            <a:ext cx="5122109" cy="513041"/>
          </a:xfrm>
        </p:spPr>
        <p:txBody>
          <a:bodyPr/>
          <a:lstStyle/>
          <a:p>
            <a:endParaRPr lang="en-US"/>
          </a:p>
        </p:txBody>
      </p:sp>
    </p:spTree>
    <p:extLst>
      <p:ext uri="{BB962C8B-B14F-4D97-AF65-F5344CB8AC3E}">
        <p14:creationId xmlns:p14="http://schemas.microsoft.com/office/powerpoint/2010/main" val="2087240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B08D-EEAE-EA4F-2434-5F7BE4A130F4}"/>
              </a:ext>
            </a:extLst>
          </p:cNvPr>
          <p:cNvSpPr>
            <a:spLocks noGrp="1"/>
          </p:cNvSpPr>
          <p:nvPr>
            <p:ph type="title"/>
          </p:nvPr>
        </p:nvSpPr>
        <p:spPr>
          <a:xfrm>
            <a:off x="973891" y="570269"/>
            <a:ext cx="10379908" cy="1014861"/>
          </a:xfrm>
        </p:spPr>
        <p:txBody>
          <a:bodyPr>
            <a:normAutofit/>
          </a:bodyPr>
          <a:lstStyle/>
          <a:p>
            <a:r>
              <a:rPr lang="en-US" sz="3200" dirty="0">
                <a:latin typeface="Arial"/>
                <a:ea typeface="Arial"/>
                <a:cs typeface="Arial"/>
                <a:sym typeface="Arial"/>
              </a:rPr>
              <a:t>Build cloud fluency throughout your organization</a:t>
            </a:r>
            <a:endParaRPr lang="en-US" sz="3200" dirty="0"/>
          </a:p>
        </p:txBody>
      </p:sp>
      <p:sp>
        <p:nvSpPr>
          <p:cNvPr id="4" name="Content Placeholder 3">
            <a:extLst>
              <a:ext uri="{FF2B5EF4-FFF2-40B4-BE49-F238E27FC236}">
                <a16:creationId xmlns:a16="http://schemas.microsoft.com/office/drawing/2014/main" id="{A8229C22-2214-99AA-EC78-D05EB9363ED1}"/>
              </a:ext>
            </a:extLst>
          </p:cNvPr>
          <p:cNvSpPr>
            <a:spLocks noGrp="1"/>
          </p:cNvSpPr>
          <p:nvPr>
            <p:ph sz="half" idx="4294967295"/>
          </p:nvPr>
        </p:nvSpPr>
        <p:spPr>
          <a:xfrm>
            <a:off x="973891" y="1720646"/>
            <a:ext cx="9640690" cy="4567084"/>
          </a:xfrm>
        </p:spPr>
        <p:txBody>
          <a:bodyPr>
            <a:normAutofit/>
          </a:bodyPr>
          <a:lstStyle/>
          <a:p>
            <a:pPr marL="457200" lvl="0" indent="-374650" algn="l" rtl="0">
              <a:lnSpc>
                <a:spcPct val="100000"/>
              </a:lnSpc>
              <a:spcBef>
                <a:spcPts val="1000"/>
              </a:spcBef>
              <a:spcAft>
                <a:spcPts val="0"/>
              </a:spcAft>
              <a:buClr>
                <a:schemeClr val="accent1"/>
              </a:buClr>
              <a:buSzPts val="2300"/>
              <a:buChar char="●"/>
            </a:pPr>
            <a:r>
              <a:rPr lang="en-US" sz="2000" dirty="0"/>
              <a:t>Make it a point to nurture and promote cloud fluency across the business—including senior directors and managers tasked with leading others on your cloud journey</a:t>
            </a:r>
          </a:p>
          <a:p>
            <a:pPr marL="457200" lvl="0" indent="-374650" algn="l" rtl="0">
              <a:lnSpc>
                <a:spcPct val="100000"/>
              </a:lnSpc>
              <a:spcBef>
                <a:spcPts val="0"/>
              </a:spcBef>
              <a:spcAft>
                <a:spcPts val="0"/>
              </a:spcAft>
              <a:buClr>
                <a:schemeClr val="accent1"/>
              </a:buClr>
              <a:buSzPts val="2300"/>
              <a:buChar char="●"/>
            </a:pPr>
            <a:r>
              <a:rPr lang="en-US" sz="2000" dirty="0"/>
              <a:t>Spreading cloud fluency throughout your whole organization yields many benefits:</a:t>
            </a:r>
          </a:p>
          <a:p>
            <a:pPr marL="914400" lvl="1" indent="-355600" algn="l" rtl="0">
              <a:lnSpc>
                <a:spcPct val="100000"/>
              </a:lnSpc>
              <a:spcBef>
                <a:spcPts val="0"/>
              </a:spcBef>
              <a:spcAft>
                <a:spcPts val="0"/>
              </a:spcAft>
              <a:buClr>
                <a:schemeClr val="accent1"/>
              </a:buClr>
              <a:buSzPts val="2000"/>
              <a:buChar char="○"/>
            </a:pPr>
            <a:r>
              <a:rPr lang="en-US" sz="1600" dirty="0">
                <a:solidFill>
                  <a:schemeClr val="bg1"/>
                </a:solidFill>
              </a:rPr>
              <a:t>It provides your employees with the skills and the confidence to innovate faster and experiment more broadly.</a:t>
            </a:r>
          </a:p>
          <a:p>
            <a:pPr marL="914400" lvl="1" indent="-355600" algn="l" rtl="0">
              <a:lnSpc>
                <a:spcPct val="100000"/>
              </a:lnSpc>
              <a:spcBef>
                <a:spcPts val="0"/>
              </a:spcBef>
              <a:spcAft>
                <a:spcPts val="0"/>
              </a:spcAft>
              <a:buClr>
                <a:schemeClr val="accent1"/>
              </a:buClr>
              <a:buSzPts val="2000"/>
              <a:buChar char="○"/>
            </a:pPr>
            <a:r>
              <a:rPr lang="en-US" sz="1600" dirty="0">
                <a:solidFill>
                  <a:schemeClr val="bg1"/>
                </a:solidFill>
              </a:rPr>
              <a:t>Barriers between business and technical staff dissipate, with everyone using common terminology and conversing more fluently in the language of cloud.</a:t>
            </a:r>
          </a:p>
          <a:p>
            <a:pPr marL="914400" lvl="1" indent="-355600" algn="l" rtl="0">
              <a:lnSpc>
                <a:spcPct val="100000"/>
              </a:lnSpc>
              <a:spcBef>
                <a:spcPts val="0"/>
              </a:spcBef>
              <a:spcAft>
                <a:spcPts val="0"/>
              </a:spcAft>
              <a:buClr>
                <a:schemeClr val="accent1"/>
              </a:buClr>
              <a:buSzPts val="2000"/>
              <a:buChar char="○"/>
            </a:pPr>
            <a:r>
              <a:rPr lang="en-US" sz="1600" dirty="0">
                <a:solidFill>
                  <a:schemeClr val="bg1"/>
                </a:solidFill>
              </a:rPr>
              <a:t>Teams can collaborate more efficiently, translating customer needs into technical solutions.</a:t>
            </a:r>
          </a:p>
          <a:p>
            <a:pPr marL="457200" lvl="0" indent="-374650" algn="l" rtl="0">
              <a:lnSpc>
                <a:spcPct val="100000"/>
              </a:lnSpc>
              <a:spcBef>
                <a:spcPts val="0"/>
              </a:spcBef>
              <a:spcAft>
                <a:spcPts val="0"/>
              </a:spcAft>
              <a:buClr>
                <a:schemeClr val="accent1"/>
              </a:buClr>
              <a:buSzPts val="2300"/>
              <a:buChar char="●"/>
            </a:pPr>
            <a:r>
              <a:rPr lang="en-US" sz="2000" dirty="0"/>
              <a:t>While not every group of stakeholders receives the same type and depth of training, every group benefits from training to understand both the potential use and the application of cloud</a:t>
            </a:r>
          </a:p>
          <a:p>
            <a:endParaRPr lang="en-US" dirty="0"/>
          </a:p>
        </p:txBody>
      </p:sp>
    </p:spTree>
    <p:extLst>
      <p:ext uri="{BB962C8B-B14F-4D97-AF65-F5344CB8AC3E}">
        <p14:creationId xmlns:p14="http://schemas.microsoft.com/office/powerpoint/2010/main" val="2146307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B08D-EEAE-EA4F-2434-5F7BE4A130F4}"/>
              </a:ext>
            </a:extLst>
          </p:cNvPr>
          <p:cNvSpPr>
            <a:spLocks noGrp="1"/>
          </p:cNvSpPr>
          <p:nvPr>
            <p:ph type="title"/>
          </p:nvPr>
        </p:nvSpPr>
        <p:spPr>
          <a:xfrm>
            <a:off x="973891" y="570269"/>
            <a:ext cx="10379908" cy="1014861"/>
          </a:xfrm>
        </p:spPr>
        <p:txBody>
          <a:bodyPr>
            <a:normAutofit/>
          </a:bodyPr>
          <a:lstStyle/>
          <a:p>
            <a:r>
              <a:rPr lang="en-US" sz="3200" dirty="0">
                <a:latin typeface="Arial"/>
                <a:ea typeface="Arial"/>
                <a:cs typeface="Arial"/>
                <a:sym typeface="Arial"/>
              </a:rPr>
              <a:t>Everyone speak the same language</a:t>
            </a:r>
            <a:endParaRPr lang="en-US" sz="3200" dirty="0"/>
          </a:p>
        </p:txBody>
      </p:sp>
      <p:sp>
        <p:nvSpPr>
          <p:cNvPr id="4" name="Content Placeholder 3">
            <a:extLst>
              <a:ext uri="{FF2B5EF4-FFF2-40B4-BE49-F238E27FC236}">
                <a16:creationId xmlns:a16="http://schemas.microsoft.com/office/drawing/2014/main" id="{A8229C22-2214-99AA-EC78-D05EB9363ED1}"/>
              </a:ext>
            </a:extLst>
          </p:cNvPr>
          <p:cNvSpPr>
            <a:spLocks noGrp="1"/>
          </p:cNvSpPr>
          <p:nvPr>
            <p:ph sz="half" idx="4294967295"/>
          </p:nvPr>
        </p:nvSpPr>
        <p:spPr>
          <a:xfrm>
            <a:off x="973891" y="1720646"/>
            <a:ext cx="9640690" cy="4567084"/>
          </a:xfrm>
        </p:spPr>
        <p:txBody>
          <a:bodyPr vert="horz" lIns="0" tIns="0" rIns="0" bIns="0" rtlCol="0" anchor="t">
            <a:normAutofit/>
          </a:bodyPr>
          <a:lstStyle/>
          <a:p>
            <a:pPr marL="457200" indent="-406400">
              <a:buClr>
                <a:schemeClr val="accent1"/>
              </a:buClr>
              <a:buSzPts val="2800"/>
              <a:buFont typeface="Arial" panose="020B0604020202020204" pitchFamily="34" charset="0"/>
              <a:buChar char="•"/>
            </a:pPr>
            <a:r>
              <a:rPr lang="en-US" dirty="0">
                <a:solidFill>
                  <a:schemeClr val="bg1"/>
                </a:solidFill>
                <a:latin typeface="Arial"/>
                <a:cs typeface="Arial"/>
              </a:rPr>
              <a:t>Start with a cloud vendor fundamentals course to build foundational knowledge of cloud concepts such as compute, networking, and storage, as well as features and tools to secure, govern, and administer</a:t>
            </a:r>
          </a:p>
          <a:p>
            <a:pPr marL="457200" lvl="0" indent="-406400" algn="l" rtl="0">
              <a:spcBef>
                <a:spcPts val="0"/>
              </a:spcBef>
              <a:spcAft>
                <a:spcPts val="0"/>
              </a:spcAft>
              <a:buClr>
                <a:schemeClr val="accent1"/>
              </a:buClr>
              <a:buSzPts val="2800"/>
              <a:buFont typeface="Arial" panose="020B0604020202020204" pitchFamily="34" charset="0"/>
              <a:buChar char="•"/>
            </a:pPr>
            <a:r>
              <a:rPr lang="en-US" u="sng" dirty="0">
                <a:solidFill>
                  <a:schemeClr val="bg1"/>
                </a:solidFill>
                <a:hlinkClick r:id="rId2">
                  <a:extLst>
                    <a:ext uri="{A12FA001-AC4F-418D-AE19-62706E023703}">
                      <ahyp:hlinkClr xmlns:ahyp="http://schemas.microsoft.com/office/drawing/2018/hyperlinkcolor" val="tx"/>
                    </a:ext>
                  </a:extLst>
                </a:hlinkClick>
              </a:rPr>
              <a:t>Microsoft Certified: Azure Fundamentals</a:t>
            </a:r>
            <a:endParaRPr lang="en-US" u="sng" dirty="0">
              <a:solidFill>
                <a:schemeClr val="bg1"/>
              </a:solidFill>
            </a:endParaRPr>
          </a:p>
          <a:p>
            <a:pPr marL="457200" lvl="0" indent="-406400" algn="l" rtl="0">
              <a:spcBef>
                <a:spcPts val="0"/>
              </a:spcBef>
              <a:spcAft>
                <a:spcPts val="0"/>
              </a:spcAft>
              <a:buClr>
                <a:schemeClr val="accent1"/>
              </a:buClr>
              <a:buSzPts val="2800"/>
              <a:buFont typeface="Arial" panose="020B0604020202020204" pitchFamily="34" charset="0"/>
              <a:buChar char="•"/>
            </a:pPr>
            <a:r>
              <a:rPr lang="en-US" u="sng" dirty="0">
                <a:solidFill>
                  <a:schemeClr val="bg1"/>
                </a:solidFill>
                <a:hlinkClick r:id="rId3">
                  <a:extLst>
                    <a:ext uri="{A12FA001-AC4F-418D-AE19-62706E023703}">
                      <ahyp:hlinkClr xmlns:ahyp="http://schemas.microsoft.com/office/drawing/2018/hyperlinkcolor" val="tx"/>
                    </a:ext>
                  </a:extLst>
                </a:hlinkClick>
              </a:rPr>
              <a:t>AWS Cloud Essentials</a:t>
            </a:r>
            <a:endParaRPr lang="en-US" u="sng" dirty="0">
              <a:solidFill>
                <a:schemeClr val="bg1"/>
              </a:solidFill>
            </a:endParaRPr>
          </a:p>
          <a:p>
            <a:pPr marL="457200" lvl="0" indent="-406400" algn="l" rtl="0">
              <a:spcBef>
                <a:spcPts val="0"/>
              </a:spcBef>
              <a:spcAft>
                <a:spcPts val="0"/>
              </a:spcAft>
              <a:buClr>
                <a:schemeClr val="accent1"/>
              </a:buClr>
              <a:buSzPts val="2800"/>
              <a:buFont typeface="Arial" panose="020B0604020202020204" pitchFamily="34" charset="0"/>
              <a:buChar char="•"/>
            </a:pPr>
            <a:r>
              <a:rPr lang="en-US" u="sng" dirty="0">
                <a:solidFill>
                  <a:schemeClr val="bg1"/>
                </a:solidFill>
                <a:hlinkClick r:id="rId4">
                  <a:extLst>
                    <a:ext uri="{A12FA001-AC4F-418D-AE19-62706E023703}">
                      <ahyp:hlinkClr xmlns:ahyp="http://schemas.microsoft.com/office/drawing/2018/hyperlinkcolor" val="tx"/>
                    </a:ext>
                  </a:extLst>
                </a:hlinkClick>
              </a:rPr>
              <a:t>Google: Cloud Digital Leader</a:t>
            </a:r>
            <a:endParaRPr lang="en-US" u="sng" dirty="0">
              <a:solidFill>
                <a:schemeClr val="bg1"/>
              </a:solidFill>
            </a:endParaRPr>
          </a:p>
        </p:txBody>
      </p:sp>
    </p:spTree>
    <p:extLst>
      <p:ext uri="{BB962C8B-B14F-4D97-AF65-F5344CB8AC3E}">
        <p14:creationId xmlns:p14="http://schemas.microsoft.com/office/powerpoint/2010/main" val="2125750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2A69-15DD-910F-4D0C-6C42C94E4159}"/>
              </a:ext>
            </a:extLst>
          </p:cNvPr>
          <p:cNvSpPr>
            <a:spLocks noGrp="1"/>
          </p:cNvSpPr>
          <p:nvPr>
            <p:ph type="ctrTitle"/>
          </p:nvPr>
        </p:nvSpPr>
        <p:spPr/>
        <p:txBody>
          <a:bodyPr/>
          <a:lstStyle/>
          <a:p>
            <a:r>
              <a:rPr lang="en-US" dirty="0">
                <a:latin typeface="Arial"/>
                <a:cs typeface="Arial"/>
              </a:rPr>
              <a:t>Cloud architect training</a:t>
            </a:r>
            <a:endParaRPr lang="en-US" dirty="0"/>
          </a:p>
        </p:txBody>
      </p:sp>
      <p:sp>
        <p:nvSpPr>
          <p:cNvPr id="16" name="Text Placeholder 15">
            <a:extLst>
              <a:ext uri="{FF2B5EF4-FFF2-40B4-BE49-F238E27FC236}">
                <a16:creationId xmlns:a16="http://schemas.microsoft.com/office/drawing/2014/main" id="{2133CB4B-25CA-86F2-4F3C-F10CEF846554}"/>
              </a:ext>
            </a:extLst>
          </p:cNvPr>
          <p:cNvSpPr>
            <a:spLocks noGrp="1"/>
          </p:cNvSpPr>
          <p:nvPr>
            <p:ph type="body" sz="quarter" idx="4294967295"/>
          </p:nvPr>
        </p:nvSpPr>
        <p:spPr>
          <a:xfrm>
            <a:off x="973891" y="4881276"/>
            <a:ext cx="5122109" cy="513041"/>
          </a:xfrm>
        </p:spPr>
        <p:txBody>
          <a:bodyPr/>
          <a:lstStyle/>
          <a:p>
            <a:endParaRPr lang="en-US"/>
          </a:p>
        </p:txBody>
      </p:sp>
    </p:spTree>
    <p:extLst>
      <p:ext uri="{BB962C8B-B14F-4D97-AF65-F5344CB8AC3E}">
        <p14:creationId xmlns:p14="http://schemas.microsoft.com/office/powerpoint/2010/main" val="3046595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B08D-EEAE-EA4F-2434-5F7BE4A130F4}"/>
              </a:ext>
            </a:extLst>
          </p:cNvPr>
          <p:cNvSpPr>
            <a:spLocks noGrp="1"/>
          </p:cNvSpPr>
          <p:nvPr>
            <p:ph type="title"/>
          </p:nvPr>
        </p:nvSpPr>
        <p:spPr>
          <a:xfrm>
            <a:off x="973891" y="570269"/>
            <a:ext cx="10379908" cy="1014861"/>
          </a:xfrm>
        </p:spPr>
        <p:txBody>
          <a:bodyPr>
            <a:normAutofit/>
          </a:bodyPr>
          <a:lstStyle/>
          <a:p>
            <a:r>
              <a:rPr lang="en-US" sz="3200" dirty="0">
                <a:latin typeface="Arial"/>
                <a:ea typeface="Arial"/>
                <a:cs typeface="Arial"/>
                <a:sym typeface="Arial"/>
              </a:rPr>
              <a:t>Everyone speak the same language</a:t>
            </a:r>
            <a:endParaRPr lang="en-US" sz="3200" dirty="0"/>
          </a:p>
        </p:txBody>
      </p:sp>
      <p:sp>
        <p:nvSpPr>
          <p:cNvPr id="4" name="Content Placeholder 3">
            <a:extLst>
              <a:ext uri="{FF2B5EF4-FFF2-40B4-BE49-F238E27FC236}">
                <a16:creationId xmlns:a16="http://schemas.microsoft.com/office/drawing/2014/main" id="{A8229C22-2214-99AA-EC78-D05EB9363ED1}"/>
              </a:ext>
            </a:extLst>
          </p:cNvPr>
          <p:cNvSpPr>
            <a:spLocks noGrp="1"/>
          </p:cNvSpPr>
          <p:nvPr>
            <p:ph sz="half" idx="4294967295"/>
          </p:nvPr>
        </p:nvSpPr>
        <p:spPr>
          <a:xfrm>
            <a:off x="973891" y="1720646"/>
            <a:ext cx="9640690" cy="4567084"/>
          </a:xfrm>
        </p:spPr>
        <p:txBody>
          <a:bodyPr>
            <a:normAutofit/>
          </a:bodyPr>
          <a:lstStyle/>
          <a:p>
            <a:pPr marL="457200" lvl="0" indent="-387350" algn="l" rtl="0">
              <a:lnSpc>
                <a:spcPct val="100000"/>
              </a:lnSpc>
              <a:spcBef>
                <a:spcPts val="1000"/>
              </a:spcBef>
              <a:spcAft>
                <a:spcPts val="0"/>
              </a:spcAft>
              <a:buSzPts val="2500"/>
              <a:buFont typeface="Arial" panose="020B0604020202020204" pitchFamily="34" charset="0"/>
              <a:buChar char="•"/>
            </a:pPr>
            <a:r>
              <a:rPr lang="en-US" sz="2000" dirty="0">
                <a:solidFill>
                  <a:schemeClr val="bg1"/>
                </a:solidFill>
              </a:rPr>
              <a:t>Most successful cloud adopters have appointed a cloud architect</a:t>
            </a:r>
          </a:p>
          <a:p>
            <a:pPr marL="457200" lvl="0" indent="-387350" algn="l" rtl="0">
              <a:lnSpc>
                <a:spcPct val="100000"/>
              </a:lnSpc>
              <a:spcBef>
                <a:spcPts val="0"/>
              </a:spcBef>
              <a:spcAft>
                <a:spcPts val="0"/>
              </a:spcAft>
              <a:buSzPts val="2500"/>
              <a:buFont typeface="Arial" panose="020B0604020202020204" pitchFamily="34" charset="0"/>
              <a:buChar char="•"/>
            </a:pPr>
            <a:r>
              <a:rPr lang="en-US" sz="2000" dirty="0">
                <a:solidFill>
                  <a:schemeClr val="bg1"/>
                </a:solidFill>
              </a:rPr>
              <a:t>A cloud architect is responsible for the cloud computing initiatives in an organization and for directing the architectural aspects of the cloud team across all aspects of IT and the business</a:t>
            </a:r>
          </a:p>
          <a:p>
            <a:pPr marL="457200" lvl="0" indent="-387350" algn="l" rtl="0">
              <a:lnSpc>
                <a:spcPct val="100000"/>
              </a:lnSpc>
              <a:spcBef>
                <a:spcPts val="0"/>
              </a:spcBef>
              <a:spcAft>
                <a:spcPts val="0"/>
              </a:spcAft>
              <a:buSzPts val="2500"/>
              <a:buFont typeface="Arial" panose="020B0604020202020204" pitchFamily="34" charset="0"/>
              <a:buChar char="•"/>
            </a:pPr>
            <a:r>
              <a:rPr lang="en-US" sz="2000" dirty="0">
                <a:solidFill>
                  <a:schemeClr val="bg1"/>
                </a:solidFill>
              </a:rPr>
              <a:t>Cloud architects have three main responsibilities:</a:t>
            </a:r>
          </a:p>
          <a:p>
            <a:pPr marL="914400" lvl="1" indent="-349250" algn="l" rtl="0">
              <a:lnSpc>
                <a:spcPct val="100000"/>
              </a:lnSpc>
              <a:spcBef>
                <a:spcPts val="0"/>
              </a:spcBef>
              <a:spcAft>
                <a:spcPts val="0"/>
              </a:spcAft>
              <a:buSzPts val="1900"/>
              <a:buFont typeface="Courier New" panose="02070309020205020404" pitchFamily="49" charset="0"/>
              <a:buChar char="o"/>
            </a:pPr>
            <a:r>
              <a:rPr lang="en-US" sz="2000" dirty="0">
                <a:solidFill>
                  <a:schemeClr val="bg1"/>
                </a:solidFill>
              </a:rPr>
              <a:t>Developing a cloud strategy and driving the adoption process,</a:t>
            </a:r>
          </a:p>
          <a:p>
            <a:pPr marL="914400" lvl="1" indent="-349250" algn="l" rtl="0">
              <a:lnSpc>
                <a:spcPct val="100000"/>
              </a:lnSpc>
              <a:spcBef>
                <a:spcPts val="0"/>
              </a:spcBef>
              <a:spcAft>
                <a:spcPts val="0"/>
              </a:spcAft>
              <a:buSzPts val="1900"/>
              <a:buFont typeface="Courier New" panose="02070309020205020404" pitchFamily="49" charset="0"/>
              <a:buChar char="o"/>
            </a:pPr>
            <a:r>
              <a:rPr lang="en-US" sz="2000" dirty="0">
                <a:solidFill>
                  <a:schemeClr val="bg1"/>
                </a:solidFill>
              </a:rPr>
              <a:t>Leading cross-functional collaboration on cloud brokerage and economics</a:t>
            </a:r>
          </a:p>
          <a:p>
            <a:pPr marL="914400" lvl="1" indent="-349250" algn="l" rtl="0">
              <a:lnSpc>
                <a:spcPct val="100000"/>
              </a:lnSpc>
              <a:spcBef>
                <a:spcPts val="0"/>
              </a:spcBef>
              <a:spcAft>
                <a:spcPts val="0"/>
              </a:spcAft>
              <a:buSzPts val="1900"/>
              <a:buFont typeface="Courier New" panose="02070309020205020404" pitchFamily="49" charset="0"/>
              <a:buChar char="o"/>
            </a:pPr>
            <a:r>
              <a:rPr lang="en-US" sz="2000" dirty="0">
                <a:solidFill>
                  <a:schemeClr val="bg1"/>
                </a:solidFill>
              </a:rPr>
              <a:t>Leading cultural change for cloud adoption.</a:t>
            </a:r>
          </a:p>
          <a:p>
            <a:pPr marL="457200" lvl="0" indent="-387350" algn="l" rtl="0">
              <a:lnSpc>
                <a:spcPct val="100000"/>
              </a:lnSpc>
              <a:spcBef>
                <a:spcPts val="0"/>
              </a:spcBef>
              <a:spcAft>
                <a:spcPts val="0"/>
              </a:spcAft>
              <a:buSzPts val="2500"/>
              <a:buFont typeface="Arial" panose="020B0604020202020204" pitchFamily="34" charset="0"/>
              <a:buChar char="•"/>
            </a:pPr>
            <a:r>
              <a:rPr lang="en-US" sz="2000" dirty="0">
                <a:solidFill>
                  <a:schemeClr val="bg1"/>
                </a:solidFill>
              </a:rPr>
              <a:t>This person must also primarily architect, design, facilitate, lead and direct cloud initiatives on multiple fronts.</a:t>
            </a:r>
          </a:p>
        </p:txBody>
      </p:sp>
    </p:spTree>
    <p:extLst>
      <p:ext uri="{BB962C8B-B14F-4D97-AF65-F5344CB8AC3E}">
        <p14:creationId xmlns:p14="http://schemas.microsoft.com/office/powerpoint/2010/main" val="2184673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B08D-EEAE-EA4F-2434-5F7BE4A130F4}"/>
              </a:ext>
            </a:extLst>
          </p:cNvPr>
          <p:cNvSpPr>
            <a:spLocks noGrp="1"/>
          </p:cNvSpPr>
          <p:nvPr>
            <p:ph type="title"/>
          </p:nvPr>
        </p:nvSpPr>
        <p:spPr>
          <a:xfrm>
            <a:off x="973891" y="570269"/>
            <a:ext cx="10379908" cy="1014861"/>
          </a:xfrm>
        </p:spPr>
        <p:txBody>
          <a:bodyPr>
            <a:normAutofit/>
          </a:bodyPr>
          <a:lstStyle/>
          <a:p>
            <a:r>
              <a:rPr lang="en-US" dirty="0">
                <a:latin typeface="Arial"/>
                <a:cs typeface="Arial"/>
              </a:rPr>
              <a:t>Skills and course topics</a:t>
            </a:r>
            <a:endParaRPr lang="en-US" dirty="0"/>
          </a:p>
        </p:txBody>
      </p:sp>
      <p:sp>
        <p:nvSpPr>
          <p:cNvPr id="4" name="Content Placeholder 3">
            <a:extLst>
              <a:ext uri="{FF2B5EF4-FFF2-40B4-BE49-F238E27FC236}">
                <a16:creationId xmlns:a16="http://schemas.microsoft.com/office/drawing/2014/main" id="{A8229C22-2214-99AA-EC78-D05EB9363ED1}"/>
              </a:ext>
            </a:extLst>
          </p:cNvPr>
          <p:cNvSpPr>
            <a:spLocks noGrp="1"/>
          </p:cNvSpPr>
          <p:nvPr>
            <p:ph sz="half" idx="4294967295"/>
          </p:nvPr>
        </p:nvSpPr>
        <p:spPr>
          <a:xfrm>
            <a:off x="973891" y="1720646"/>
            <a:ext cx="5826959" cy="4567084"/>
          </a:xfrm>
        </p:spPr>
        <p:txBody>
          <a:bodyPr vert="horz" lIns="0" tIns="0" rIns="0" bIns="0" rtlCol="0" anchor="t">
            <a:normAutofit fontScale="92500" lnSpcReduction="20000"/>
          </a:bodyPr>
          <a:lstStyle/>
          <a:p>
            <a:pPr marL="457200" lvl="0" indent="-381000" algn="l" rtl="0">
              <a:lnSpc>
                <a:spcPct val="110000"/>
              </a:lnSpc>
              <a:spcBef>
                <a:spcPts val="1000"/>
              </a:spcBef>
              <a:spcAft>
                <a:spcPts val="0"/>
              </a:spcAft>
              <a:buClr>
                <a:schemeClr val="accent1"/>
              </a:buClr>
              <a:buSzPts val="2400"/>
              <a:buFont typeface="Arial" panose="020B0604020202020204" pitchFamily="34" charset="0"/>
              <a:buChar char="•"/>
            </a:pPr>
            <a:r>
              <a:rPr lang="en-US" sz="2300" b="1">
                <a:solidFill>
                  <a:schemeClr val="bg1"/>
                </a:solidFill>
                <a:latin typeface="Arial"/>
                <a:cs typeface="Arial"/>
              </a:rPr>
              <a:t>Cloud fundamentals</a:t>
            </a:r>
            <a:endParaRPr lang="en-US" sz="2300" b="1" dirty="0">
              <a:solidFill>
                <a:schemeClr val="bg1"/>
              </a:solidFill>
            </a:endParaRPr>
          </a:p>
          <a:p>
            <a:pPr marL="914400" lvl="1" indent="-381000" algn="l" rtl="0">
              <a:lnSpc>
                <a:spcPct val="110000"/>
              </a:lnSpc>
              <a:spcBef>
                <a:spcPts val="0"/>
              </a:spcBef>
              <a:spcAft>
                <a:spcPts val="0"/>
              </a:spcAft>
              <a:buClr>
                <a:schemeClr val="accent1"/>
              </a:buClr>
              <a:buSzPct val="100000"/>
              <a:buFont typeface="Courier New" panose="02070309020205020404" pitchFamily="49" charset="0"/>
              <a:buChar char="o"/>
            </a:pPr>
            <a:r>
              <a:rPr lang="en-US" sz="2100" dirty="0">
                <a:solidFill>
                  <a:schemeClr val="bg1"/>
                </a:solidFill>
              </a:rPr>
              <a:t>Gain a strong understanding of cloud computing concepts.</a:t>
            </a:r>
          </a:p>
          <a:p>
            <a:pPr marL="457200" lvl="0" indent="-381000" algn="l" rtl="0">
              <a:lnSpc>
                <a:spcPct val="110000"/>
              </a:lnSpc>
              <a:spcBef>
                <a:spcPts val="0"/>
              </a:spcBef>
              <a:spcAft>
                <a:spcPts val="0"/>
              </a:spcAft>
              <a:buClr>
                <a:schemeClr val="accent1"/>
              </a:buClr>
              <a:buSzPts val="2400"/>
              <a:buFont typeface="Arial" panose="020B0604020202020204" pitchFamily="34" charset="0"/>
              <a:buChar char="•"/>
            </a:pPr>
            <a:r>
              <a:rPr lang="en-US" sz="2300" b="1" dirty="0">
                <a:solidFill>
                  <a:schemeClr val="bg1"/>
                </a:solidFill>
                <a:latin typeface="Arial"/>
                <a:cs typeface="Arial"/>
              </a:rPr>
              <a:t>Cloud architecture basics</a:t>
            </a:r>
          </a:p>
          <a:p>
            <a:pPr marL="914400" lvl="1" indent="-381000" algn="l" rtl="0">
              <a:lnSpc>
                <a:spcPct val="110000"/>
              </a:lnSpc>
              <a:spcBef>
                <a:spcPts val="0"/>
              </a:spcBef>
              <a:spcAft>
                <a:spcPts val="0"/>
              </a:spcAft>
              <a:buClr>
                <a:schemeClr val="accent1"/>
              </a:buClr>
              <a:buSzPct val="100000"/>
              <a:buFont typeface="Courier New" panose="02070309020205020404" pitchFamily="49" charset="0"/>
              <a:buChar char="o"/>
            </a:pPr>
            <a:r>
              <a:rPr lang="en-US" sz="2100" dirty="0">
                <a:solidFill>
                  <a:schemeClr val="bg1"/>
                </a:solidFill>
              </a:rPr>
              <a:t>Understand cloud architecture principles, including scalability, availability, security, and cost management</a:t>
            </a:r>
          </a:p>
          <a:p>
            <a:pPr marL="457200" lvl="0" indent="-381000" algn="l" rtl="0">
              <a:lnSpc>
                <a:spcPct val="110000"/>
              </a:lnSpc>
              <a:spcBef>
                <a:spcPts val="0"/>
              </a:spcBef>
              <a:spcAft>
                <a:spcPts val="0"/>
              </a:spcAft>
              <a:buClr>
                <a:schemeClr val="accent1"/>
              </a:buClr>
              <a:buSzPts val="2400"/>
              <a:buFont typeface="Arial" panose="020B0604020202020204" pitchFamily="34" charset="0"/>
              <a:buChar char="•"/>
            </a:pPr>
            <a:r>
              <a:rPr lang="en-US" sz="2300" b="1" dirty="0">
                <a:solidFill>
                  <a:schemeClr val="bg1"/>
                </a:solidFill>
                <a:latin typeface="Arial"/>
                <a:cs typeface="Arial"/>
              </a:rPr>
              <a:t>Cloud security</a:t>
            </a:r>
            <a:endParaRPr lang="en-US" sz="2300" b="1" dirty="0">
              <a:solidFill>
                <a:schemeClr val="bg1"/>
              </a:solidFill>
              <a:cs typeface="Arial"/>
            </a:endParaRPr>
          </a:p>
          <a:p>
            <a:pPr marL="914400" lvl="1" indent="-381000" algn="l" rtl="0">
              <a:lnSpc>
                <a:spcPct val="110000"/>
              </a:lnSpc>
              <a:spcBef>
                <a:spcPts val="0"/>
              </a:spcBef>
              <a:spcAft>
                <a:spcPts val="0"/>
              </a:spcAft>
              <a:buClr>
                <a:schemeClr val="accent1"/>
              </a:buClr>
              <a:buSzPct val="100000"/>
              <a:buFont typeface="Courier New" panose="02070309020205020404" pitchFamily="49" charset="0"/>
              <a:buChar char="o"/>
            </a:pPr>
            <a:r>
              <a:rPr lang="en-US" sz="2100" dirty="0">
                <a:solidFill>
                  <a:schemeClr val="bg1"/>
                </a:solidFill>
              </a:rPr>
              <a:t>Learn about cloud security best practices and compliance in the cloud.</a:t>
            </a:r>
          </a:p>
          <a:p>
            <a:pPr marL="457200" lvl="0" indent="-381000" algn="l" rtl="0">
              <a:lnSpc>
                <a:spcPct val="110000"/>
              </a:lnSpc>
              <a:spcBef>
                <a:spcPts val="0"/>
              </a:spcBef>
              <a:spcAft>
                <a:spcPts val="0"/>
              </a:spcAft>
              <a:buClr>
                <a:schemeClr val="accent1"/>
              </a:buClr>
              <a:buSzPct val="100000"/>
              <a:buFont typeface="Arial" panose="020B0604020202020204" pitchFamily="34" charset="0"/>
              <a:buChar char="•"/>
            </a:pPr>
            <a:r>
              <a:rPr lang="en-US" sz="2300" b="1" dirty="0">
                <a:solidFill>
                  <a:schemeClr val="bg1"/>
                </a:solidFill>
                <a:latin typeface="Arial"/>
                <a:cs typeface="Arial"/>
              </a:rPr>
              <a:t>Cloud networking</a:t>
            </a:r>
            <a:endParaRPr lang="en-US" sz="2300" b="1" dirty="0">
              <a:solidFill>
                <a:schemeClr val="bg1"/>
              </a:solidFill>
              <a:cs typeface="Arial"/>
            </a:endParaRPr>
          </a:p>
          <a:p>
            <a:pPr marL="914400" lvl="1" indent="-381000" algn="l" rtl="0">
              <a:lnSpc>
                <a:spcPct val="110000"/>
              </a:lnSpc>
              <a:spcBef>
                <a:spcPts val="0"/>
              </a:spcBef>
              <a:spcAft>
                <a:spcPts val="0"/>
              </a:spcAft>
              <a:buClr>
                <a:schemeClr val="accent1"/>
              </a:buClr>
              <a:buSzPct val="100000"/>
              <a:buFont typeface="Courier New" panose="02070309020205020404" pitchFamily="49" charset="0"/>
              <a:buChar char="o"/>
            </a:pPr>
            <a:r>
              <a:rPr lang="en-US" sz="2100" dirty="0">
                <a:solidFill>
                  <a:schemeClr val="bg1"/>
                </a:solidFill>
              </a:rPr>
              <a:t>Explore cloud networking concepts, VPCs, and network services</a:t>
            </a:r>
          </a:p>
          <a:p>
            <a:pPr marL="457200" lvl="0" indent="-381000" algn="l" rtl="0">
              <a:lnSpc>
                <a:spcPct val="110000"/>
              </a:lnSpc>
              <a:spcBef>
                <a:spcPts val="0"/>
              </a:spcBef>
              <a:spcAft>
                <a:spcPts val="0"/>
              </a:spcAft>
              <a:buClr>
                <a:schemeClr val="accent1"/>
              </a:buClr>
              <a:buSzPts val="2400"/>
              <a:buFont typeface="Arial" panose="020B0604020202020204" pitchFamily="34" charset="0"/>
              <a:buChar char="•"/>
            </a:pPr>
            <a:r>
              <a:rPr lang="en-US" sz="2300" b="1" dirty="0">
                <a:solidFill>
                  <a:schemeClr val="bg1"/>
                </a:solidFill>
                <a:latin typeface="Arial"/>
                <a:cs typeface="Arial"/>
              </a:rPr>
              <a:t>Cloud storage</a:t>
            </a:r>
            <a:endParaRPr lang="en-US" sz="2300" b="1" dirty="0">
              <a:solidFill>
                <a:schemeClr val="bg1"/>
              </a:solidFill>
              <a:cs typeface="Arial"/>
            </a:endParaRPr>
          </a:p>
          <a:p>
            <a:pPr marL="914400" lvl="1" indent="-381000" algn="l" rtl="0">
              <a:lnSpc>
                <a:spcPct val="110000"/>
              </a:lnSpc>
              <a:spcBef>
                <a:spcPts val="0"/>
              </a:spcBef>
              <a:spcAft>
                <a:spcPts val="0"/>
              </a:spcAft>
              <a:buClr>
                <a:schemeClr val="accent1"/>
              </a:buClr>
              <a:buSzPct val="100000"/>
              <a:buFont typeface="Courier New" panose="02070309020205020404" pitchFamily="49" charset="0"/>
              <a:buChar char="o"/>
            </a:pPr>
            <a:r>
              <a:rPr lang="en-US" sz="2100" dirty="0">
                <a:solidFill>
                  <a:schemeClr val="bg1"/>
                </a:solidFill>
              </a:rPr>
              <a:t>Understand different storage options in the cloud and how to manage data</a:t>
            </a:r>
          </a:p>
          <a:p>
            <a:pPr marL="285750" indent="-285750">
              <a:buClr>
                <a:schemeClr val="accent1"/>
              </a:buClr>
              <a:buSzPct val="100000"/>
              <a:buFont typeface="Arial" panose="020B0604020202020204" pitchFamily="34" charset="0"/>
              <a:buChar char="•"/>
            </a:pPr>
            <a:endParaRPr lang="en-US" sz="1600" dirty="0">
              <a:solidFill>
                <a:schemeClr val="bg1"/>
              </a:solidFill>
            </a:endParaRPr>
          </a:p>
        </p:txBody>
      </p:sp>
      <p:pic>
        <p:nvPicPr>
          <p:cNvPr id="10" name="Picture 9" descr="A finger touching a screen with gears and icons&#10;&#10;Description automatically generated">
            <a:extLst>
              <a:ext uri="{FF2B5EF4-FFF2-40B4-BE49-F238E27FC236}">
                <a16:creationId xmlns:a16="http://schemas.microsoft.com/office/drawing/2014/main" id="{AFC0E60D-EBEF-5598-596B-FFC759DEC902}"/>
              </a:ext>
            </a:extLst>
          </p:cNvPr>
          <p:cNvPicPr>
            <a:picLocks noChangeAspect="1"/>
          </p:cNvPicPr>
          <p:nvPr/>
        </p:nvPicPr>
        <p:blipFill rotWithShape="1">
          <a:blip r:embed="rId2"/>
          <a:srcRect l="23660"/>
          <a:stretch/>
        </p:blipFill>
        <p:spPr>
          <a:xfrm>
            <a:off x="7200901" y="1953484"/>
            <a:ext cx="4518658" cy="2951031"/>
          </a:xfrm>
          <a:prstGeom prst="rect">
            <a:avLst/>
          </a:prstGeom>
        </p:spPr>
      </p:pic>
    </p:spTree>
    <p:extLst>
      <p:ext uri="{BB962C8B-B14F-4D97-AF65-F5344CB8AC3E}">
        <p14:creationId xmlns:p14="http://schemas.microsoft.com/office/powerpoint/2010/main" val="2556094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B08D-EEAE-EA4F-2434-5F7BE4A130F4}"/>
              </a:ext>
            </a:extLst>
          </p:cNvPr>
          <p:cNvSpPr>
            <a:spLocks noGrp="1"/>
          </p:cNvSpPr>
          <p:nvPr>
            <p:ph type="title"/>
          </p:nvPr>
        </p:nvSpPr>
        <p:spPr>
          <a:xfrm>
            <a:off x="973891" y="570269"/>
            <a:ext cx="10379908" cy="1014861"/>
          </a:xfrm>
        </p:spPr>
        <p:txBody>
          <a:bodyPr>
            <a:normAutofit/>
          </a:bodyPr>
          <a:lstStyle/>
          <a:p>
            <a:r>
              <a:rPr lang="en-US" dirty="0">
                <a:latin typeface="Arial"/>
                <a:cs typeface="Arial"/>
              </a:rPr>
              <a:t>Skills and course topics (</a:t>
            </a:r>
            <a:r>
              <a:rPr lang="en-US" err="1">
                <a:latin typeface="Arial"/>
                <a:cs typeface="Arial"/>
              </a:rPr>
              <a:t>con’t</a:t>
            </a:r>
            <a:r>
              <a:rPr lang="en-US" dirty="0">
                <a:latin typeface="Arial"/>
                <a:cs typeface="Arial"/>
              </a:rPr>
              <a:t>)</a:t>
            </a:r>
          </a:p>
        </p:txBody>
      </p:sp>
      <p:sp>
        <p:nvSpPr>
          <p:cNvPr id="4" name="Content Placeholder 3">
            <a:extLst>
              <a:ext uri="{FF2B5EF4-FFF2-40B4-BE49-F238E27FC236}">
                <a16:creationId xmlns:a16="http://schemas.microsoft.com/office/drawing/2014/main" id="{A8229C22-2214-99AA-EC78-D05EB9363ED1}"/>
              </a:ext>
            </a:extLst>
          </p:cNvPr>
          <p:cNvSpPr>
            <a:spLocks noGrp="1"/>
          </p:cNvSpPr>
          <p:nvPr>
            <p:ph sz="half" idx="4294967295"/>
          </p:nvPr>
        </p:nvSpPr>
        <p:spPr>
          <a:xfrm>
            <a:off x="973891" y="1720646"/>
            <a:ext cx="5826959" cy="4567084"/>
          </a:xfrm>
        </p:spPr>
        <p:txBody>
          <a:bodyPr vert="horz" lIns="0" tIns="0" rIns="0" bIns="0" rtlCol="0" anchor="t">
            <a:normAutofit fontScale="92500" lnSpcReduction="10000"/>
          </a:bodyPr>
          <a:lstStyle/>
          <a:p>
            <a:pPr marL="457200" lvl="0" indent="-374650" algn="l" rtl="0">
              <a:spcBef>
                <a:spcPts val="1000"/>
              </a:spcBef>
              <a:spcAft>
                <a:spcPts val="0"/>
              </a:spcAft>
              <a:buClr>
                <a:schemeClr val="accent1"/>
              </a:buClr>
              <a:buSzPct val="100000"/>
              <a:buFont typeface="Arial" panose="020B0604020202020204" pitchFamily="34" charset="0"/>
              <a:buChar char="•"/>
            </a:pPr>
            <a:r>
              <a:rPr lang="en-US" sz="2200" b="1" dirty="0">
                <a:solidFill>
                  <a:schemeClr val="bg1"/>
                </a:solidFill>
                <a:latin typeface="Arial"/>
                <a:cs typeface="Arial"/>
              </a:rPr>
              <a:t>Cloud cost management</a:t>
            </a:r>
          </a:p>
          <a:p>
            <a:pPr marL="914400" lvl="1" indent="-374650" algn="l" rtl="0">
              <a:lnSpc>
                <a:spcPct val="115000"/>
              </a:lnSpc>
              <a:spcBef>
                <a:spcPts val="0"/>
              </a:spcBef>
              <a:spcAft>
                <a:spcPts val="0"/>
              </a:spcAft>
              <a:buClr>
                <a:schemeClr val="accent1"/>
              </a:buClr>
              <a:buSzPct val="100000"/>
              <a:buFont typeface="Courier New" panose="02070309020205020404" pitchFamily="49" charset="0"/>
              <a:buChar char="o"/>
            </a:pPr>
            <a:r>
              <a:rPr lang="en-US" sz="2000" dirty="0">
                <a:solidFill>
                  <a:schemeClr val="bg1"/>
                </a:solidFill>
              </a:rPr>
              <a:t>Learn how to optimize cloud costs and monitor expenses.</a:t>
            </a:r>
          </a:p>
          <a:p>
            <a:pPr marL="457200" lvl="0" indent="-374650" algn="l" rtl="0">
              <a:spcBef>
                <a:spcPts val="0"/>
              </a:spcBef>
              <a:spcAft>
                <a:spcPts val="0"/>
              </a:spcAft>
              <a:buClr>
                <a:schemeClr val="accent1"/>
              </a:buClr>
              <a:buSzPct val="100000"/>
              <a:buFont typeface="Arial" panose="020B0604020202020204" pitchFamily="34" charset="0"/>
              <a:buChar char="•"/>
            </a:pPr>
            <a:r>
              <a:rPr lang="en-US" sz="2200" b="1" dirty="0">
                <a:solidFill>
                  <a:schemeClr val="bg1"/>
                </a:solidFill>
                <a:latin typeface="Arial"/>
                <a:cs typeface="Arial"/>
              </a:rPr>
              <a:t>DevOps and automation</a:t>
            </a:r>
            <a:endParaRPr lang="en-US" sz="2200" b="1">
              <a:solidFill>
                <a:schemeClr val="bg1"/>
              </a:solidFill>
              <a:cs typeface="Arial"/>
            </a:endParaRPr>
          </a:p>
          <a:p>
            <a:pPr marL="914400" lvl="1" indent="-374650" algn="l" rtl="0">
              <a:spcBef>
                <a:spcPts val="0"/>
              </a:spcBef>
              <a:spcAft>
                <a:spcPts val="0"/>
              </a:spcAft>
              <a:buClr>
                <a:schemeClr val="accent1"/>
              </a:buClr>
              <a:buSzPct val="100000"/>
              <a:buFont typeface="Courier New" panose="02070309020205020404" pitchFamily="49" charset="0"/>
              <a:buChar char="o"/>
            </a:pPr>
            <a:r>
              <a:rPr lang="en-US" sz="2000" dirty="0">
                <a:solidFill>
                  <a:schemeClr val="bg1"/>
                </a:solidFill>
              </a:rPr>
              <a:t>Explore DevOps practices and automation tools to streamline cloud operations</a:t>
            </a:r>
          </a:p>
          <a:p>
            <a:pPr marL="457200" lvl="0" indent="-374650" algn="l" rtl="0">
              <a:spcBef>
                <a:spcPts val="0"/>
              </a:spcBef>
              <a:spcAft>
                <a:spcPts val="0"/>
              </a:spcAft>
              <a:buClr>
                <a:schemeClr val="accent1"/>
              </a:buClr>
              <a:buSzPct val="100000"/>
              <a:buFont typeface="Arial" panose="020B0604020202020204" pitchFamily="34" charset="0"/>
              <a:buChar char="•"/>
            </a:pPr>
            <a:r>
              <a:rPr lang="en-US" sz="2200" b="1" dirty="0">
                <a:solidFill>
                  <a:schemeClr val="bg1"/>
                </a:solidFill>
                <a:latin typeface="Arial"/>
                <a:cs typeface="Arial"/>
              </a:rPr>
              <a:t>Serverless and containers</a:t>
            </a:r>
            <a:endParaRPr lang="en-US" sz="2200" b="1">
              <a:solidFill>
                <a:schemeClr val="bg1"/>
              </a:solidFill>
              <a:cs typeface="Arial"/>
            </a:endParaRPr>
          </a:p>
          <a:p>
            <a:pPr marL="914400" lvl="1" indent="-374650" algn="l" rtl="0">
              <a:spcBef>
                <a:spcPts val="0"/>
              </a:spcBef>
              <a:spcAft>
                <a:spcPts val="0"/>
              </a:spcAft>
              <a:buClr>
                <a:schemeClr val="accent1"/>
              </a:buClr>
              <a:buSzPct val="100000"/>
              <a:buFont typeface="Courier New" panose="02070309020205020404" pitchFamily="49" charset="0"/>
              <a:buChar char="o"/>
            </a:pPr>
            <a:r>
              <a:rPr lang="en-US" sz="2000" dirty="0">
                <a:solidFill>
                  <a:schemeClr val="bg1"/>
                </a:solidFill>
              </a:rPr>
              <a:t>Understand serverless computing and containerization in the cloud.</a:t>
            </a:r>
          </a:p>
          <a:p>
            <a:pPr marL="457200" lvl="0" indent="-374650" algn="l" rtl="0">
              <a:spcBef>
                <a:spcPts val="0"/>
              </a:spcBef>
              <a:spcAft>
                <a:spcPts val="0"/>
              </a:spcAft>
              <a:buClr>
                <a:schemeClr val="accent1"/>
              </a:buClr>
              <a:buSzPct val="100000"/>
              <a:buFont typeface="Arial" panose="020B0604020202020204" pitchFamily="34" charset="0"/>
              <a:buChar char="•"/>
            </a:pPr>
            <a:r>
              <a:rPr lang="en-US" sz="2200" b="1" dirty="0">
                <a:solidFill>
                  <a:schemeClr val="bg1"/>
                </a:solidFill>
                <a:latin typeface="Arial"/>
                <a:cs typeface="Arial"/>
              </a:rPr>
              <a:t>Cloud migration strategies</a:t>
            </a:r>
          </a:p>
          <a:p>
            <a:pPr marL="914400" lvl="1" indent="-374650" algn="l" rtl="0">
              <a:spcBef>
                <a:spcPts val="0"/>
              </a:spcBef>
              <a:spcAft>
                <a:spcPts val="0"/>
              </a:spcAft>
              <a:buClr>
                <a:schemeClr val="accent1"/>
              </a:buClr>
              <a:buSzPct val="100000"/>
              <a:buFont typeface="Courier New" panose="02070309020205020404" pitchFamily="49" charset="0"/>
              <a:buChar char="o"/>
            </a:pPr>
            <a:r>
              <a:rPr lang="en-US" sz="2000" dirty="0">
                <a:solidFill>
                  <a:schemeClr val="bg1"/>
                </a:solidFill>
              </a:rPr>
              <a:t>Learn how to plan and execute cloud migration projects.</a:t>
            </a:r>
          </a:p>
          <a:p>
            <a:pPr marL="457200" lvl="0" indent="-374650" algn="l" rtl="0">
              <a:spcBef>
                <a:spcPts val="0"/>
              </a:spcBef>
              <a:spcAft>
                <a:spcPts val="0"/>
              </a:spcAft>
              <a:buClr>
                <a:schemeClr val="accent1"/>
              </a:buClr>
              <a:buSzPct val="100000"/>
              <a:buFont typeface="Arial" panose="020B0604020202020204" pitchFamily="34" charset="0"/>
              <a:buChar char="•"/>
            </a:pPr>
            <a:r>
              <a:rPr lang="en-US" sz="2200" b="1" dirty="0">
                <a:solidFill>
                  <a:schemeClr val="bg1"/>
                </a:solidFill>
              </a:rPr>
              <a:t>Certifications</a:t>
            </a:r>
          </a:p>
          <a:p>
            <a:pPr marL="914400" lvl="1" indent="-374650" algn="l" rtl="0">
              <a:spcBef>
                <a:spcPts val="0"/>
              </a:spcBef>
              <a:spcAft>
                <a:spcPts val="0"/>
              </a:spcAft>
              <a:buClr>
                <a:schemeClr val="accent1"/>
              </a:buClr>
              <a:buSzPct val="100000"/>
              <a:buFont typeface="Courier New" panose="02070309020205020404" pitchFamily="49" charset="0"/>
              <a:buChar char="o"/>
            </a:pPr>
            <a:r>
              <a:rPr lang="en-US" sz="2000" dirty="0">
                <a:solidFill>
                  <a:schemeClr val="bg1"/>
                </a:solidFill>
              </a:rPr>
              <a:t>Pursue relevant cloud certifications, such as AWS Certified Solutions Architect, Microsoft Certified: Azure Solutions Architect, or Google Professional Cloud Architect</a:t>
            </a:r>
          </a:p>
          <a:p>
            <a:pPr marL="285750" indent="-285750">
              <a:buClr>
                <a:schemeClr val="accent1"/>
              </a:buClr>
              <a:buSzPct val="100000"/>
              <a:buFont typeface="Arial" panose="020B0604020202020204" pitchFamily="34" charset="0"/>
              <a:buChar char="•"/>
            </a:pPr>
            <a:endParaRPr lang="en-US" sz="1600" dirty="0">
              <a:solidFill>
                <a:schemeClr val="bg1"/>
              </a:solidFill>
            </a:endParaRPr>
          </a:p>
        </p:txBody>
      </p:sp>
      <p:pic>
        <p:nvPicPr>
          <p:cNvPr id="10" name="Picture 9" descr="A finger touching a screen with gears and icons&#10;&#10;Description automatically generated">
            <a:extLst>
              <a:ext uri="{FF2B5EF4-FFF2-40B4-BE49-F238E27FC236}">
                <a16:creationId xmlns:a16="http://schemas.microsoft.com/office/drawing/2014/main" id="{AFC0E60D-EBEF-5598-596B-FFC759DEC902}"/>
              </a:ext>
            </a:extLst>
          </p:cNvPr>
          <p:cNvPicPr>
            <a:picLocks noChangeAspect="1"/>
          </p:cNvPicPr>
          <p:nvPr/>
        </p:nvPicPr>
        <p:blipFill rotWithShape="1">
          <a:blip r:embed="rId2"/>
          <a:srcRect l="23660"/>
          <a:stretch/>
        </p:blipFill>
        <p:spPr>
          <a:xfrm>
            <a:off x="7200901" y="1953484"/>
            <a:ext cx="4518658" cy="2951031"/>
          </a:xfrm>
          <a:prstGeom prst="rect">
            <a:avLst/>
          </a:prstGeom>
        </p:spPr>
      </p:pic>
    </p:spTree>
    <p:extLst>
      <p:ext uri="{BB962C8B-B14F-4D97-AF65-F5344CB8AC3E}">
        <p14:creationId xmlns:p14="http://schemas.microsoft.com/office/powerpoint/2010/main" val="1819258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B08D-EEAE-EA4F-2434-5F7BE4A130F4}"/>
              </a:ext>
            </a:extLst>
          </p:cNvPr>
          <p:cNvSpPr>
            <a:spLocks noGrp="1"/>
          </p:cNvSpPr>
          <p:nvPr>
            <p:ph type="title"/>
          </p:nvPr>
        </p:nvSpPr>
        <p:spPr>
          <a:xfrm>
            <a:off x="973891" y="570269"/>
            <a:ext cx="10379908" cy="1014861"/>
          </a:xfrm>
        </p:spPr>
        <p:txBody>
          <a:bodyPr>
            <a:normAutofit/>
          </a:bodyPr>
          <a:lstStyle/>
          <a:p>
            <a:r>
              <a:rPr lang="en-US" dirty="0">
                <a:latin typeface="Arial"/>
                <a:ea typeface="Arial"/>
                <a:cs typeface="Arial"/>
                <a:sym typeface="Arial"/>
              </a:rPr>
              <a:t>What to do other than “free” training</a:t>
            </a:r>
            <a:endParaRPr lang="en-US" dirty="0"/>
          </a:p>
        </p:txBody>
      </p:sp>
      <p:sp>
        <p:nvSpPr>
          <p:cNvPr id="4" name="Content Placeholder 3">
            <a:extLst>
              <a:ext uri="{FF2B5EF4-FFF2-40B4-BE49-F238E27FC236}">
                <a16:creationId xmlns:a16="http://schemas.microsoft.com/office/drawing/2014/main" id="{A8229C22-2214-99AA-EC78-D05EB9363ED1}"/>
              </a:ext>
            </a:extLst>
          </p:cNvPr>
          <p:cNvSpPr>
            <a:spLocks noGrp="1"/>
          </p:cNvSpPr>
          <p:nvPr>
            <p:ph sz="half" idx="4294967295"/>
          </p:nvPr>
        </p:nvSpPr>
        <p:spPr>
          <a:xfrm>
            <a:off x="973891" y="1720646"/>
            <a:ext cx="10379908" cy="4567084"/>
          </a:xfrm>
        </p:spPr>
        <p:txBody>
          <a:bodyPr>
            <a:normAutofit/>
          </a:bodyPr>
          <a:lstStyle/>
          <a:p>
            <a:pPr marL="419100" lvl="0" indent="-342900" algn="l" rtl="0">
              <a:lnSpc>
                <a:spcPct val="100000"/>
              </a:lnSpc>
              <a:spcBef>
                <a:spcPts val="1000"/>
              </a:spcBef>
              <a:spcAft>
                <a:spcPts val="0"/>
              </a:spcAft>
              <a:buClr>
                <a:schemeClr val="accent1"/>
              </a:buClr>
              <a:buSzPts val="2400"/>
              <a:buFont typeface="Arial" panose="020B0604020202020204" pitchFamily="34" charset="0"/>
              <a:buChar char="•"/>
            </a:pPr>
            <a:r>
              <a:rPr lang="en-US" sz="2400" dirty="0">
                <a:solidFill>
                  <a:schemeClr val="bg1"/>
                </a:solidFill>
              </a:rPr>
              <a:t>Get engaged in cloud projects immediately</a:t>
            </a:r>
          </a:p>
          <a:p>
            <a:pPr marL="901700" lvl="1" indent="-342900">
              <a:lnSpc>
                <a:spcPct val="100000"/>
              </a:lnSpc>
              <a:spcBef>
                <a:spcPts val="0"/>
              </a:spcBef>
              <a:buClr>
                <a:schemeClr val="accent1"/>
              </a:buClr>
              <a:buSzPts val="2000"/>
              <a:buFont typeface="Courier New" panose="02070309020205020404" pitchFamily="49" charset="0"/>
              <a:buChar char="o"/>
            </a:pPr>
            <a:r>
              <a:rPr lang="en-US" sz="2000" dirty="0">
                <a:solidFill>
                  <a:schemeClr val="bg1"/>
                </a:solidFill>
              </a:rPr>
              <a:t>Formally ask to be added to the project team, or get yourself engaged in some aspect of the cloud project. </a:t>
            </a:r>
          </a:p>
          <a:p>
            <a:pPr marL="419100" lvl="0" indent="-342900" algn="l" rtl="0">
              <a:lnSpc>
                <a:spcPct val="100000"/>
              </a:lnSpc>
              <a:spcBef>
                <a:spcPts val="0"/>
              </a:spcBef>
              <a:spcAft>
                <a:spcPts val="0"/>
              </a:spcAft>
              <a:buClr>
                <a:schemeClr val="accent1"/>
              </a:buClr>
              <a:buSzPts val="2400"/>
              <a:buFont typeface="Arial" panose="020B0604020202020204" pitchFamily="34" charset="0"/>
              <a:buChar char="•"/>
            </a:pPr>
            <a:r>
              <a:rPr lang="en-US" sz="2400" dirty="0">
                <a:solidFill>
                  <a:schemeClr val="bg1"/>
                </a:solidFill>
              </a:rPr>
              <a:t>Research cloud markets and use cases. </a:t>
            </a:r>
          </a:p>
          <a:p>
            <a:pPr marL="419100" lvl="0" indent="-342900" algn="l" rtl="0">
              <a:lnSpc>
                <a:spcPct val="100000"/>
              </a:lnSpc>
              <a:spcBef>
                <a:spcPts val="0"/>
              </a:spcBef>
              <a:spcAft>
                <a:spcPts val="0"/>
              </a:spcAft>
              <a:buClr>
                <a:schemeClr val="accent1"/>
              </a:buClr>
              <a:buSzPts val="2400"/>
              <a:buFont typeface="Arial" panose="020B0604020202020204" pitchFamily="34" charset="0"/>
              <a:buChar char="•"/>
            </a:pPr>
            <a:r>
              <a:rPr lang="en-US" sz="2400" dirty="0">
                <a:solidFill>
                  <a:schemeClr val="bg1"/>
                </a:solidFill>
              </a:rPr>
              <a:t>Allocate time every day for research documents, news articles, blogs, social media.</a:t>
            </a:r>
          </a:p>
          <a:p>
            <a:pPr marL="419100" lvl="0" indent="-342900" algn="l" rtl="0">
              <a:lnSpc>
                <a:spcPct val="100000"/>
              </a:lnSpc>
              <a:spcBef>
                <a:spcPts val="0"/>
              </a:spcBef>
              <a:spcAft>
                <a:spcPts val="0"/>
              </a:spcAft>
              <a:buClr>
                <a:schemeClr val="accent1"/>
              </a:buClr>
              <a:buSzPts val="2400"/>
              <a:buFont typeface="Arial" panose="020B0604020202020204" pitchFamily="34" charset="0"/>
              <a:buChar char="•"/>
            </a:pPr>
            <a:r>
              <a:rPr lang="en-US" sz="2400" dirty="0">
                <a:solidFill>
                  <a:schemeClr val="bg1"/>
                </a:solidFill>
              </a:rPr>
              <a:t>Attend external training.</a:t>
            </a:r>
          </a:p>
          <a:p>
            <a:pPr marL="419100" lvl="0" indent="-342900" algn="l" rtl="0">
              <a:lnSpc>
                <a:spcPct val="100000"/>
              </a:lnSpc>
              <a:spcBef>
                <a:spcPts val="0"/>
              </a:spcBef>
              <a:spcAft>
                <a:spcPts val="0"/>
              </a:spcAft>
              <a:buClr>
                <a:schemeClr val="accent1"/>
              </a:buClr>
              <a:buSzPts val="2400"/>
              <a:buFont typeface="Arial" panose="020B0604020202020204" pitchFamily="34" charset="0"/>
              <a:buChar char="•"/>
            </a:pPr>
            <a:r>
              <a:rPr lang="en-US" sz="2400" dirty="0">
                <a:solidFill>
                  <a:schemeClr val="bg1"/>
                </a:solidFill>
              </a:rPr>
              <a:t>Ensure that your training is not overly biased toward any single vendor or provide.</a:t>
            </a:r>
          </a:p>
          <a:p>
            <a:pPr marL="419100" lvl="0" indent="-342900" algn="l" rtl="0">
              <a:lnSpc>
                <a:spcPct val="100000"/>
              </a:lnSpc>
              <a:spcBef>
                <a:spcPts val="0"/>
              </a:spcBef>
              <a:spcAft>
                <a:spcPts val="0"/>
              </a:spcAft>
              <a:buClr>
                <a:schemeClr val="accent1"/>
              </a:buClr>
              <a:buSzPts val="2400"/>
              <a:buFont typeface="Arial" panose="020B0604020202020204" pitchFamily="34" charset="0"/>
              <a:buChar char="•"/>
            </a:pPr>
            <a:r>
              <a:rPr lang="en-US" sz="2400" dirty="0">
                <a:solidFill>
                  <a:schemeClr val="bg1"/>
                </a:solidFill>
              </a:rPr>
              <a:t>Prioritize integration, application architecture, security and engagement skills.</a:t>
            </a:r>
          </a:p>
          <a:p>
            <a:pPr marL="419100" lvl="0" indent="-342900" algn="l" rtl="0">
              <a:lnSpc>
                <a:spcPct val="100000"/>
              </a:lnSpc>
              <a:spcBef>
                <a:spcPts val="0"/>
              </a:spcBef>
              <a:spcAft>
                <a:spcPts val="0"/>
              </a:spcAft>
              <a:buClr>
                <a:schemeClr val="accent1"/>
              </a:buClr>
              <a:buSzPts val="2400"/>
              <a:buFont typeface="Arial" panose="020B0604020202020204" pitchFamily="34" charset="0"/>
              <a:buChar char="•"/>
            </a:pPr>
            <a:r>
              <a:rPr lang="en-US" sz="2400" dirty="0">
                <a:solidFill>
                  <a:schemeClr val="bg1"/>
                </a:solidFill>
              </a:rPr>
              <a:t>Spend your personal time in the cloud.</a:t>
            </a:r>
          </a:p>
          <a:p>
            <a:pPr marL="285750" indent="-285750">
              <a:lnSpc>
                <a:spcPct val="100000"/>
              </a:lnSpc>
              <a:buClr>
                <a:schemeClr val="accent1"/>
              </a:buClr>
              <a:buSzPct val="100000"/>
              <a:buFont typeface="Arial" panose="020B0604020202020204" pitchFamily="34" charset="0"/>
              <a:buChar char="•"/>
            </a:pPr>
            <a:endParaRPr lang="en-US" sz="1600" dirty="0">
              <a:solidFill>
                <a:schemeClr val="bg1"/>
              </a:solidFill>
            </a:endParaRPr>
          </a:p>
          <a:p>
            <a:pPr marL="285750" indent="-285750">
              <a:lnSpc>
                <a:spcPct val="100000"/>
              </a:lnSpc>
              <a:buClr>
                <a:schemeClr val="accent1"/>
              </a:buClr>
              <a:buSzPct val="100000"/>
              <a:buFont typeface="Arial" panose="020B0604020202020204" pitchFamily="34" charset="0"/>
              <a:buChar char="•"/>
            </a:pPr>
            <a:endParaRPr lang="en-US" sz="1600" dirty="0">
              <a:solidFill>
                <a:schemeClr val="bg1"/>
              </a:solidFill>
            </a:endParaRPr>
          </a:p>
        </p:txBody>
      </p:sp>
    </p:spTree>
    <p:extLst>
      <p:ext uri="{BB962C8B-B14F-4D97-AF65-F5344CB8AC3E}">
        <p14:creationId xmlns:p14="http://schemas.microsoft.com/office/powerpoint/2010/main" val="3276608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2A69-15DD-910F-4D0C-6C42C94E4159}"/>
              </a:ext>
            </a:extLst>
          </p:cNvPr>
          <p:cNvSpPr>
            <a:spLocks noGrp="1"/>
          </p:cNvSpPr>
          <p:nvPr>
            <p:ph type="ctrTitle"/>
          </p:nvPr>
        </p:nvSpPr>
        <p:spPr>
          <a:xfrm>
            <a:off x="973890" y="1037411"/>
            <a:ext cx="8821619" cy="2387600"/>
          </a:xfrm>
        </p:spPr>
        <p:txBody>
          <a:bodyPr/>
          <a:lstStyle/>
          <a:p>
            <a:r>
              <a:rPr lang="en-US" dirty="0">
                <a:latin typeface="Arial"/>
                <a:ea typeface="Arial"/>
                <a:cs typeface="Arial"/>
                <a:sym typeface="Arial"/>
              </a:rPr>
              <a:t>Cloud-Native architects &amp; developers training</a:t>
            </a:r>
            <a:endParaRPr lang="en-US" dirty="0"/>
          </a:p>
        </p:txBody>
      </p:sp>
      <p:sp>
        <p:nvSpPr>
          <p:cNvPr id="16" name="Text Placeholder 15">
            <a:extLst>
              <a:ext uri="{FF2B5EF4-FFF2-40B4-BE49-F238E27FC236}">
                <a16:creationId xmlns:a16="http://schemas.microsoft.com/office/drawing/2014/main" id="{2133CB4B-25CA-86F2-4F3C-F10CEF846554}"/>
              </a:ext>
            </a:extLst>
          </p:cNvPr>
          <p:cNvSpPr>
            <a:spLocks noGrp="1"/>
          </p:cNvSpPr>
          <p:nvPr>
            <p:ph type="body" sz="quarter" idx="4294967295"/>
          </p:nvPr>
        </p:nvSpPr>
        <p:spPr>
          <a:xfrm>
            <a:off x="973891" y="4881276"/>
            <a:ext cx="5122109" cy="513041"/>
          </a:xfrm>
        </p:spPr>
        <p:txBody>
          <a:bodyPr/>
          <a:lstStyle/>
          <a:p>
            <a:endParaRPr lang="en-US"/>
          </a:p>
        </p:txBody>
      </p:sp>
    </p:spTree>
    <p:extLst>
      <p:ext uri="{BB962C8B-B14F-4D97-AF65-F5344CB8AC3E}">
        <p14:creationId xmlns:p14="http://schemas.microsoft.com/office/powerpoint/2010/main" val="2859503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B08D-EEAE-EA4F-2434-5F7BE4A130F4}"/>
              </a:ext>
            </a:extLst>
          </p:cNvPr>
          <p:cNvSpPr>
            <a:spLocks noGrp="1"/>
          </p:cNvSpPr>
          <p:nvPr>
            <p:ph type="title"/>
          </p:nvPr>
        </p:nvSpPr>
        <p:spPr>
          <a:xfrm>
            <a:off x="973891" y="570269"/>
            <a:ext cx="10379908" cy="1014861"/>
          </a:xfrm>
        </p:spPr>
        <p:txBody>
          <a:bodyPr>
            <a:normAutofit/>
          </a:bodyPr>
          <a:lstStyle/>
          <a:p>
            <a:r>
              <a:rPr lang="en-US" dirty="0"/>
              <a:t>Key Cloud Native Skills</a:t>
            </a:r>
          </a:p>
        </p:txBody>
      </p:sp>
      <p:sp>
        <p:nvSpPr>
          <p:cNvPr id="4" name="Content Placeholder 3">
            <a:extLst>
              <a:ext uri="{FF2B5EF4-FFF2-40B4-BE49-F238E27FC236}">
                <a16:creationId xmlns:a16="http://schemas.microsoft.com/office/drawing/2014/main" id="{A8229C22-2214-99AA-EC78-D05EB9363ED1}"/>
              </a:ext>
            </a:extLst>
          </p:cNvPr>
          <p:cNvSpPr>
            <a:spLocks noGrp="1"/>
          </p:cNvSpPr>
          <p:nvPr>
            <p:ph sz="half" idx="4294967295"/>
          </p:nvPr>
        </p:nvSpPr>
        <p:spPr>
          <a:xfrm>
            <a:off x="973891" y="1720646"/>
            <a:ext cx="6331882" cy="4567084"/>
          </a:xfrm>
        </p:spPr>
        <p:txBody>
          <a:bodyPr>
            <a:normAutofit/>
          </a:bodyPr>
          <a:lstStyle/>
          <a:p>
            <a:pPr marL="361950" lvl="0" indent="-285750" algn="l" rtl="0">
              <a:lnSpc>
                <a:spcPct val="100000"/>
              </a:lnSpc>
              <a:spcBef>
                <a:spcPts val="1000"/>
              </a:spcBef>
              <a:spcAft>
                <a:spcPts val="0"/>
              </a:spcAft>
              <a:buClr>
                <a:schemeClr val="accent1"/>
              </a:buClr>
              <a:buSzPct val="100000"/>
              <a:buFont typeface="Arial" panose="020B0604020202020204" pitchFamily="34" charset="0"/>
              <a:buChar char="•"/>
            </a:pPr>
            <a:r>
              <a:rPr lang="en-US" sz="2000" b="1" dirty="0">
                <a:solidFill>
                  <a:schemeClr val="bg1"/>
                </a:solidFill>
              </a:rPr>
              <a:t>Cloud Platform Expertise</a:t>
            </a:r>
          </a:p>
          <a:p>
            <a:pPr marL="819150" lvl="1" indent="-285750">
              <a:lnSpc>
                <a:spcPct val="100000"/>
              </a:lnSpc>
              <a:spcBef>
                <a:spcPts val="0"/>
              </a:spcBef>
              <a:buClr>
                <a:schemeClr val="accent1"/>
              </a:buClr>
              <a:buSzPct val="100000"/>
              <a:buFont typeface="Courier New" panose="02070309020205020404" pitchFamily="49" charset="0"/>
              <a:buChar char="o"/>
            </a:pPr>
            <a:r>
              <a:rPr lang="en-US" sz="1600" dirty="0">
                <a:solidFill>
                  <a:schemeClr val="bg1"/>
                </a:solidFill>
              </a:rPr>
              <a:t>Deep knowledge of the specific cloud platforms you'll be working with (e.g., AWS, Azure, Google Cloud). Understand their services, pricing models, and best practices.</a:t>
            </a:r>
          </a:p>
          <a:p>
            <a:pPr marL="361950" lvl="0" indent="-285750" algn="l" rtl="0">
              <a:lnSpc>
                <a:spcPct val="100000"/>
              </a:lnSpc>
              <a:spcBef>
                <a:spcPts val="0"/>
              </a:spcBef>
              <a:spcAft>
                <a:spcPts val="0"/>
              </a:spcAft>
              <a:buClr>
                <a:schemeClr val="accent1"/>
              </a:buClr>
              <a:buSzPct val="100000"/>
              <a:buFont typeface="Arial" panose="020B0604020202020204" pitchFamily="34" charset="0"/>
              <a:buChar char="•"/>
            </a:pPr>
            <a:r>
              <a:rPr lang="en-US" sz="2000" b="1" dirty="0">
                <a:solidFill>
                  <a:schemeClr val="bg1"/>
                </a:solidFill>
              </a:rPr>
              <a:t>Containerization and Orchestration</a:t>
            </a:r>
          </a:p>
          <a:p>
            <a:pPr marL="819150" lvl="1" indent="-285750">
              <a:lnSpc>
                <a:spcPct val="100000"/>
              </a:lnSpc>
              <a:spcBef>
                <a:spcPts val="0"/>
              </a:spcBef>
              <a:buClr>
                <a:schemeClr val="accent1"/>
              </a:buClr>
              <a:buSzPct val="100000"/>
              <a:buFont typeface="Courier New" panose="02070309020205020404" pitchFamily="49" charset="0"/>
              <a:buChar char="o"/>
            </a:pPr>
            <a:r>
              <a:rPr lang="en-US" sz="1600" dirty="0">
                <a:solidFill>
                  <a:schemeClr val="bg1"/>
                </a:solidFill>
              </a:rPr>
              <a:t>Proficiency with containerization technologies like Docker and container orchestration platforms like Kubernetes. </a:t>
            </a:r>
          </a:p>
          <a:p>
            <a:pPr marL="819150" lvl="1" indent="-285750">
              <a:lnSpc>
                <a:spcPct val="100000"/>
              </a:lnSpc>
              <a:spcBef>
                <a:spcPts val="0"/>
              </a:spcBef>
              <a:buClr>
                <a:schemeClr val="accent1"/>
              </a:buClr>
              <a:buSzPct val="100000"/>
              <a:buFont typeface="Courier New" panose="02070309020205020404" pitchFamily="49" charset="0"/>
              <a:buChar char="o"/>
            </a:pPr>
            <a:r>
              <a:rPr lang="en-US" sz="1600" dirty="0">
                <a:solidFill>
                  <a:schemeClr val="bg1"/>
                </a:solidFill>
              </a:rPr>
              <a:t>Understanding how to design and manage containerized applications is crucial.</a:t>
            </a:r>
          </a:p>
          <a:p>
            <a:pPr marL="361950" lvl="0" indent="-285750" algn="l" rtl="0">
              <a:lnSpc>
                <a:spcPct val="100000"/>
              </a:lnSpc>
              <a:spcBef>
                <a:spcPts val="0"/>
              </a:spcBef>
              <a:spcAft>
                <a:spcPts val="0"/>
              </a:spcAft>
              <a:buClr>
                <a:schemeClr val="accent1"/>
              </a:buClr>
              <a:buSzPct val="100000"/>
              <a:buFont typeface="Arial" panose="020B0604020202020204" pitchFamily="34" charset="0"/>
              <a:buChar char="•"/>
            </a:pPr>
            <a:r>
              <a:rPr lang="en-US" sz="2000" b="1" dirty="0">
                <a:solidFill>
                  <a:schemeClr val="bg1"/>
                </a:solidFill>
              </a:rPr>
              <a:t>Microservices Architecture</a:t>
            </a:r>
          </a:p>
          <a:p>
            <a:pPr marL="819150" lvl="1" indent="-285750">
              <a:lnSpc>
                <a:spcPct val="100000"/>
              </a:lnSpc>
              <a:spcBef>
                <a:spcPts val="0"/>
              </a:spcBef>
              <a:buClr>
                <a:schemeClr val="accent1"/>
              </a:buClr>
              <a:buSzPct val="100000"/>
              <a:buFont typeface="Courier New" panose="02070309020205020404" pitchFamily="49" charset="0"/>
              <a:buChar char="o"/>
            </a:pPr>
            <a:r>
              <a:rPr lang="en-US" sz="1600" dirty="0">
                <a:solidFill>
                  <a:schemeClr val="bg1"/>
                </a:solidFill>
              </a:rPr>
              <a:t>Familiarity with the principles of microservices, which involve breaking down applications into smaller, loosely-coupled components.</a:t>
            </a:r>
          </a:p>
          <a:p>
            <a:pPr marL="819150" lvl="1" indent="-285750">
              <a:lnSpc>
                <a:spcPct val="100000"/>
              </a:lnSpc>
              <a:spcBef>
                <a:spcPts val="0"/>
              </a:spcBef>
              <a:buClr>
                <a:schemeClr val="accent1"/>
              </a:buClr>
              <a:buSzPct val="100000"/>
              <a:buFont typeface="Courier New" panose="02070309020205020404" pitchFamily="49" charset="0"/>
              <a:buChar char="o"/>
            </a:pPr>
            <a:r>
              <a:rPr lang="en-US" sz="1600" dirty="0">
                <a:solidFill>
                  <a:schemeClr val="bg1"/>
                </a:solidFill>
              </a:rPr>
              <a:t>Understanding how to design, deploy, and manage microservices is key.</a:t>
            </a:r>
          </a:p>
          <a:p>
            <a:pPr marL="285750" indent="-285750">
              <a:buClr>
                <a:schemeClr val="accent1"/>
              </a:buClr>
              <a:buSzPct val="100000"/>
              <a:buFont typeface="Arial" panose="020B0604020202020204" pitchFamily="34" charset="0"/>
              <a:buChar char="•"/>
            </a:pPr>
            <a:endParaRPr lang="en-US" sz="1600" dirty="0">
              <a:solidFill>
                <a:schemeClr val="bg1"/>
              </a:solidFill>
            </a:endParaRPr>
          </a:p>
        </p:txBody>
      </p:sp>
      <p:pic>
        <p:nvPicPr>
          <p:cNvPr id="8" name="Picture 7" descr="A person using a computer&#10;&#10;Description automatically generated">
            <a:extLst>
              <a:ext uri="{FF2B5EF4-FFF2-40B4-BE49-F238E27FC236}">
                <a16:creationId xmlns:a16="http://schemas.microsoft.com/office/drawing/2014/main" id="{38AC187E-EC61-54F4-15FE-5037BDAF3E77}"/>
              </a:ext>
            </a:extLst>
          </p:cNvPr>
          <p:cNvPicPr>
            <a:picLocks noChangeAspect="1"/>
          </p:cNvPicPr>
          <p:nvPr/>
        </p:nvPicPr>
        <p:blipFill rotWithShape="1">
          <a:blip r:embed="rId2"/>
          <a:srcRect l="11654" r="7909"/>
          <a:stretch/>
        </p:blipFill>
        <p:spPr>
          <a:xfrm>
            <a:off x="7810375" y="1987026"/>
            <a:ext cx="3718820" cy="2883947"/>
          </a:xfrm>
          <a:prstGeom prst="rect">
            <a:avLst/>
          </a:prstGeom>
        </p:spPr>
      </p:pic>
    </p:spTree>
    <p:extLst>
      <p:ext uri="{BB962C8B-B14F-4D97-AF65-F5344CB8AC3E}">
        <p14:creationId xmlns:p14="http://schemas.microsoft.com/office/powerpoint/2010/main" val="4049322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81015-9A65-AD5D-6B49-31E3BC01EFA5}"/>
              </a:ext>
            </a:extLst>
          </p:cNvPr>
          <p:cNvSpPr>
            <a:spLocks noGrp="1"/>
          </p:cNvSpPr>
          <p:nvPr>
            <p:ph type="title"/>
          </p:nvPr>
        </p:nvSpPr>
        <p:spPr/>
        <p:txBody>
          <a:bodyPr/>
          <a:lstStyle/>
          <a:p>
            <a:r>
              <a:rPr lang="en-US" dirty="0"/>
              <a:t>Cloud Enablement Task Group</a:t>
            </a:r>
          </a:p>
        </p:txBody>
      </p:sp>
      <p:sp>
        <p:nvSpPr>
          <p:cNvPr id="4" name="Content Placeholder 3">
            <a:extLst>
              <a:ext uri="{FF2B5EF4-FFF2-40B4-BE49-F238E27FC236}">
                <a16:creationId xmlns:a16="http://schemas.microsoft.com/office/drawing/2014/main" id="{F281D7C0-7306-1800-C71C-FC4C43FAB728}"/>
              </a:ext>
            </a:extLst>
          </p:cNvPr>
          <p:cNvSpPr>
            <a:spLocks noGrp="1"/>
          </p:cNvSpPr>
          <p:nvPr>
            <p:ph sz="half" idx="4294967295"/>
          </p:nvPr>
        </p:nvSpPr>
        <p:spPr>
          <a:xfrm>
            <a:off x="973891" y="1720646"/>
            <a:ext cx="5045909" cy="4567084"/>
          </a:xfrm>
        </p:spPr>
        <p:txBody>
          <a:bodyPr vert="horz" lIns="0" tIns="0" rIns="0" bIns="0" rtlCol="0" anchor="t">
            <a:normAutofit/>
          </a:bodyPr>
          <a:lstStyle/>
          <a:p>
            <a:r>
              <a:rPr lang="en-US" dirty="0">
                <a:solidFill>
                  <a:schemeClr val="bg1"/>
                </a:solidFill>
                <a:latin typeface="Arial"/>
                <a:cs typeface="Arial"/>
              </a:rPr>
              <a:t>Mandate decision: finances and training</a:t>
            </a:r>
            <a:endParaRPr lang="en-CA" dirty="0">
              <a:solidFill>
                <a:schemeClr val="bg1"/>
              </a:solidFill>
              <a:latin typeface="Arial"/>
              <a:cs typeface="Arial"/>
            </a:endParaRPr>
          </a:p>
          <a:p>
            <a:endParaRPr lang="en-US" dirty="0"/>
          </a:p>
        </p:txBody>
      </p:sp>
      <p:sp>
        <p:nvSpPr>
          <p:cNvPr id="5" name="Picture Placeholder 4">
            <a:extLst>
              <a:ext uri="{FF2B5EF4-FFF2-40B4-BE49-F238E27FC236}">
                <a16:creationId xmlns:a16="http://schemas.microsoft.com/office/drawing/2014/main" id="{4D4C9164-2B85-8999-7A50-5A638503F578}"/>
              </a:ext>
            </a:extLst>
          </p:cNvPr>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1014050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B08D-EEAE-EA4F-2434-5F7BE4A130F4}"/>
              </a:ext>
            </a:extLst>
          </p:cNvPr>
          <p:cNvSpPr>
            <a:spLocks noGrp="1"/>
          </p:cNvSpPr>
          <p:nvPr>
            <p:ph type="title"/>
          </p:nvPr>
        </p:nvSpPr>
        <p:spPr>
          <a:xfrm>
            <a:off x="973891" y="570269"/>
            <a:ext cx="10379908" cy="1014861"/>
          </a:xfrm>
        </p:spPr>
        <p:txBody>
          <a:bodyPr>
            <a:normAutofit/>
          </a:bodyPr>
          <a:lstStyle/>
          <a:p>
            <a:r>
              <a:rPr lang="en-US" dirty="0"/>
              <a:t>Key Cloud Native Skills (</a:t>
            </a:r>
            <a:r>
              <a:rPr lang="en-US" dirty="0" err="1"/>
              <a:t>con’t</a:t>
            </a:r>
            <a:r>
              <a:rPr lang="en-US" dirty="0"/>
              <a:t>)</a:t>
            </a:r>
          </a:p>
        </p:txBody>
      </p:sp>
      <p:sp>
        <p:nvSpPr>
          <p:cNvPr id="4" name="Content Placeholder 3">
            <a:extLst>
              <a:ext uri="{FF2B5EF4-FFF2-40B4-BE49-F238E27FC236}">
                <a16:creationId xmlns:a16="http://schemas.microsoft.com/office/drawing/2014/main" id="{A8229C22-2214-99AA-EC78-D05EB9363ED1}"/>
              </a:ext>
            </a:extLst>
          </p:cNvPr>
          <p:cNvSpPr>
            <a:spLocks noGrp="1"/>
          </p:cNvSpPr>
          <p:nvPr>
            <p:ph sz="half" idx="4294967295"/>
          </p:nvPr>
        </p:nvSpPr>
        <p:spPr>
          <a:xfrm>
            <a:off x="973890" y="1585130"/>
            <a:ext cx="6510991" cy="5023060"/>
          </a:xfrm>
        </p:spPr>
        <p:txBody>
          <a:bodyPr>
            <a:normAutofit fontScale="92500" lnSpcReduction="20000"/>
          </a:bodyPr>
          <a:lstStyle/>
          <a:p>
            <a:pPr marL="374650" lvl="0" indent="-285750" algn="l" rtl="0">
              <a:lnSpc>
                <a:spcPct val="110000"/>
              </a:lnSpc>
              <a:spcBef>
                <a:spcPts val="1000"/>
              </a:spcBef>
              <a:spcAft>
                <a:spcPts val="0"/>
              </a:spcAft>
              <a:buClr>
                <a:schemeClr val="accent1"/>
              </a:buClr>
              <a:buSzPct val="100000"/>
              <a:buFont typeface="Arial" panose="020B0604020202020204" pitchFamily="34" charset="0"/>
              <a:buChar char="•"/>
            </a:pPr>
            <a:r>
              <a:rPr lang="en-US" sz="2200" b="1" dirty="0">
                <a:solidFill>
                  <a:schemeClr val="bg1"/>
                </a:solidFill>
              </a:rPr>
              <a:t>DevOps</a:t>
            </a:r>
          </a:p>
          <a:p>
            <a:pPr marL="831850" lvl="1" indent="-285750">
              <a:lnSpc>
                <a:spcPct val="110000"/>
              </a:lnSpc>
              <a:spcBef>
                <a:spcPts val="0"/>
              </a:spcBef>
              <a:buClr>
                <a:schemeClr val="accent1"/>
              </a:buClr>
              <a:buSzPct val="100000"/>
              <a:buFont typeface="Courier New" panose="02070309020205020404" pitchFamily="49" charset="0"/>
              <a:buChar char="o"/>
            </a:pPr>
            <a:r>
              <a:rPr lang="en-US" sz="1700" dirty="0">
                <a:solidFill>
                  <a:schemeClr val="bg1"/>
                </a:solidFill>
              </a:rPr>
              <a:t>CI/CD Pipelines</a:t>
            </a:r>
          </a:p>
          <a:p>
            <a:pPr marL="831850" lvl="1" indent="-285750">
              <a:lnSpc>
                <a:spcPct val="110000"/>
              </a:lnSpc>
              <a:spcBef>
                <a:spcPts val="0"/>
              </a:spcBef>
              <a:buClr>
                <a:schemeClr val="accent1"/>
              </a:buClr>
              <a:buSzPct val="100000"/>
              <a:buFont typeface="Courier New" panose="02070309020205020404" pitchFamily="49" charset="0"/>
              <a:buChar char="o"/>
            </a:pPr>
            <a:r>
              <a:rPr lang="en-US" sz="1700" dirty="0">
                <a:solidFill>
                  <a:schemeClr val="bg1"/>
                </a:solidFill>
              </a:rPr>
              <a:t>Knowledge of continuous integration and continuous deployment practices and tools, such as Jenkins, GitLab CI/CD, or Travis CI. </a:t>
            </a:r>
          </a:p>
          <a:p>
            <a:pPr marL="831850" lvl="1" indent="-285750">
              <a:lnSpc>
                <a:spcPct val="110000"/>
              </a:lnSpc>
              <a:spcBef>
                <a:spcPts val="0"/>
              </a:spcBef>
              <a:buClr>
                <a:schemeClr val="accent1"/>
              </a:buClr>
              <a:buSzPct val="100000"/>
              <a:buFont typeface="Courier New" panose="02070309020205020404" pitchFamily="49" charset="0"/>
              <a:buChar char="o"/>
            </a:pPr>
            <a:r>
              <a:rPr lang="en-US" sz="1700" dirty="0">
                <a:solidFill>
                  <a:schemeClr val="bg1"/>
                </a:solidFill>
              </a:rPr>
              <a:t>Building and maintaining pipelines for automating deployment is vital.</a:t>
            </a:r>
          </a:p>
          <a:p>
            <a:pPr marL="374650" lvl="0" indent="-285750" algn="l" rtl="0">
              <a:lnSpc>
                <a:spcPct val="110000"/>
              </a:lnSpc>
              <a:spcBef>
                <a:spcPts val="0"/>
              </a:spcBef>
              <a:spcAft>
                <a:spcPts val="0"/>
              </a:spcAft>
              <a:buClr>
                <a:schemeClr val="accent1"/>
              </a:buClr>
              <a:buSzPct val="100000"/>
              <a:buFont typeface="Arial" panose="020B0604020202020204" pitchFamily="34" charset="0"/>
              <a:buChar char="•"/>
            </a:pPr>
            <a:r>
              <a:rPr lang="en-US" sz="2200" b="1" dirty="0">
                <a:solidFill>
                  <a:schemeClr val="bg1"/>
                </a:solidFill>
              </a:rPr>
              <a:t>Infrastructure as Code (</a:t>
            </a:r>
            <a:r>
              <a:rPr lang="en-US" sz="2200" b="1" dirty="0" err="1">
                <a:solidFill>
                  <a:schemeClr val="bg1"/>
                </a:solidFill>
              </a:rPr>
              <a:t>IaC</a:t>
            </a:r>
            <a:r>
              <a:rPr lang="en-US" sz="2200" b="1" dirty="0">
                <a:solidFill>
                  <a:schemeClr val="bg1"/>
                </a:solidFill>
              </a:rPr>
              <a:t>)</a:t>
            </a:r>
          </a:p>
          <a:p>
            <a:pPr marL="831850" lvl="1" indent="-285750">
              <a:lnSpc>
                <a:spcPct val="110000"/>
              </a:lnSpc>
              <a:spcBef>
                <a:spcPts val="0"/>
              </a:spcBef>
              <a:buClr>
                <a:schemeClr val="accent1"/>
              </a:buClr>
              <a:buSzPct val="100000"/>
              <a:buFont typeface="Courier New" panose="02070309020205020404" pitchFamily="49" charset="0"/>
              <a:buChar char="o"/>
            </a:pPr>
            <a:r>
              <a:rPr lang="en-US" sz="1700" dirty="0">
                <a:solidFill>
                  <a:schemeClr val="bg1"/>
                </a:solidFill>
              </a:rPr>
              <a:t>Proficiency in tools like Terraform for defining and provisioning infrastructure as code. </a:t>
            </a:r>
          </a:p>
          <a:p>
            <a:pPr marL="831850" lvl="1" indent="-285750">
              <a:lnSpc>
                <a:spcPct val="110000"/>
              </a:lnSpc>
              <a:spcBef>
                <a:spcPts val="0"/>
              </a:spcBef>
              <a:buClr>
                <a:schemeClr val="accent1"/>
              </a:buClr>
              <a:buSzPct val="100000"/>
              <a:buFont typeface="Courier New" panose="02070309020205020404" pitchFamily="49" charset="0"/>
              <a:buChar char="o"/>
            </a:pPr>
            <a:r>
              <a:rPr lang="en-US" sz="1700" dirty="0">
                <a:solidFill>
                  <a:schemeClr val="bg1"/>
                </a:solidFill>
              </a:rPr>
              <a:t>This enables you to create and manage infrastructure components programmatically.</a:t>
            </a:r>
          </a:p>
          <a:p>
            <a:pPr marL="374650" lvl="0" indent="-285750" algn="l" rtl="0">
              <a:lnSpc>
                <a:spcPct val="110000"/>
              </a:lnSpc>
              <a:spcBef>
                <a:spcPts val="0"/>
              </a:spcBef>
              <a:spcAft>
                <a:spcPts val="0"/>
              </a:spcAft>
              <a:buClr>
                <a:schemeClr val="accent1"/>
              </a:buClr>
              <a:buSzPct val="100000"/>
              <a:buFont typeface="Arial" panose="020B0604020202020204" pitchFamily="34" charset="0"/>
              <a:buChar char="•"/>
            </a:pPr>
            <a:r>
              <a:rPr lang="en-US" sz="2200" b="1" dirty="0">
                <a:solidFill>
                  <a:schemeClr val="bg1"/>
                </a:solidFill>
              </a:rPr>
              <a:t>Service Mesh</a:t>
            </a:r>
          </a:p>
          <a:p>
            <a:pPr marL="831850" lvl="1" indent="-285750">
              <a:lnSpc>
                <a:spcPct val="110000"/>
              </a:lnSpc>
              <a:spcBef>
                <a:spcPts val="0"/>
              </a:spcBef>
              <a:buClr>
                <a:schemeClr val="accent1"/>
              </a:buClr>
              <a:buSzPct val="100000"/>
              <a:buFont typeface="Courier New" panose="02070309020205020404" pitchFamily="49" charset="0"/>
              <a:buChar char="o"/>
            </a:pPr>
            <a:r>
              <a:rPr lang="en-US" sz="1700" dirty="0">
                <a:solidFill>
                  <a:schemeClr val="bg1"/>
                </a:solidFill>
              </a:rPr>
              <a:t>Understanding of service mesh technologies like Istio, which help manage communication between microservices, enhance security, and provide observability.</a:t>
            </a:r>
          </a:p>
          <a:p>
            <a:pPr marL="374650" lvl="0" indent="-285750" algn="l" rtl="0">
              <a:lnSpc>
                <a:spcPct val="110000"/>
              </a:lnSpc>
              <a:spcBef>
                <a:spcPts val="0"/>
              </a:spcBef>
              <a:spcAft>
                <a:spcPts val="0"/>
              </a:spcAft>
              <a:buClr>
                <a:schemeClr val="accent1"/>
              </a:buClr>
              <a:buSzPct val="100000"/>
              <a:buFont typeface="Arial" panose="020B0604020202020204" pitchFamily="34" charset="0"/>
              <a:buChar char="•"/>
            </a:pPr>
            <a:r>
              <a:rPr lang="en-US" sz="2200" b="1" dirty="0">
                <a:solidFill>
                  <a:schemeClr val="bg1"/>
                </a:solidFill>
              </a:rPr>
              <a:t>Cloud FinOps - Cost Optimization</a:t>
            </a:r>
          </a:p>
          <a:p>
            <a:pPr marL="831850" lvl="1" indent="-285750">
              <a:lnSpc>
                <a:spcPct val="110000"/>
              </a:lnSpc>
              <a:spcBef>
                <a:spcPts val="0"/>
              </a:spcBef>
              <a:buClr>
                <a:schemeClr val="accent1"/>
              </a:buClr>
              <a:buSzPct val="100000"/>
              <a:buFont typeface="Courier New" panose="02070309020205020404" pitchFamily="49" charset="0"/>
              <a:buChar char="o"/>
            </a:pPr>
            <a:r>
              <a:rPr lang="en-US" sz="1700" dirty="0">
                <a:solidFill>
                  <a:schemeClr val="bg1"/>
                </a:solidFill>
              </a:rPr>
              <a:t>The ability to design applications in a cost-efficient manner by choosing the right cloud services, scaling strategies, and understanding pricing models.</a:t>
            </a:r>
          </a:p>
          <a:p>
            <a:pPr marL="285750" indent="-285750">
              <a:buClr>
                <a:schemeClr val="accent1"/>
              </a:buClr>
              <a:buSzPct val="100000"/>
              <a:buFont typeface="Arial" panose="020B0604020202020204" pitchFamily="34" charset="0"/>
              <a:buChar char="•"/>
            </a:pPr>
            <a:endParaRPr lang="en-US" sz="1600" dirty="0">
              <a:solidFill>
                <a:schemeClr val="bg1"/>
              </a:solidFill>
            </a:endParaRPr>
          </a:p>
        </p:txBody>
      </p:sp>
      <p:pic>
        <p:nvPicPr>
          <p:cNvPr id="8" name="Picture 7" descr="A person using a computer&#10;&#10;Description automatically generated">
            <a:extLst>
              <a:ext uri="{FF2B5EF4-FFF2-40B4-BE49-F238E27FC236}">
                <a16:creationId xmlns:a16="http://schemas.microsoft.com/office/drawing/2014/main" id="{38AC187E-EC61-54F4-15FE-5037BDAF3E77}"/>
              </a:ext>
            </a:extLst>
          </p:cNvPr>
          <p:cNvPicPr>
            <a:picLocks noChangeAspect="1"/>
          </p:cNvPicPr>
          <p:nvPr/>
        </p:nvPicPr>
        <p:blipFill rotWithShape="1">
          <a:blip r:embed="rId2"/>
          <a:srcRect l="11654" r="7909"/>
          <a:stretch/>
        </p:blipFill>
        <p:spPr>
          <a:xfrm>
            <a:off x="7810375" y="1987026"/>
            <a:ext cx="3718820" cy="2883947"/>
          </a:xfrm>
          <a:prstGeom prst="rect">
            <a:avLst/>
          </a:prstGeom>
        </p:spPr>
      </p:pic>
    </p:spTree>
    <p:extLst>
      <p:ext uri="{BB962C8B-B14F-4D97-AF65-F5344CB8AC3E}">
        <p14:creationId xmlns:p14="http://schemas.microsoft.com/office/powerpoint/2010/main" val="3008625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B08D-EEAE-EA4F-2434-5F7BE4A130F4}"/>
              </a:ext>
            </a:extLst>
          </p:cNvPr>
          <p:cNvSpPr>
            <a:spLocks noGrp="1"/>
          </p:cNvSpPr>
          <p:nvPr>
            <p:ph type="title"/>
          </p:nvPr>
        </p:nvSpPr>
        <p:spPr>
          <a:xfrm>
            <a:off x="973891" y="570269"/>
            <a:ext cx="10379908" cy="1014861"/>
          </a:xfrm>
        </p:spPr>
        <p:txBody>
          <a:bodyPr>
            <a:normAutofit/>
          </a:bodyPr>
          <a:lstStyle/>
          <a:p>
            <a:r>
              <a:rPr lang="en-US" dirty="0"/>
              <a:t>Key Cloud Native Skills (</a:t>
            </a:r>
            <a:r>
              <a:rPr lang="en-US" dirty="0" err="1"/>
              <a:t>con’t</a:t>
            </a:r>
            <a:r>
              <a:rPr lang="en-US" dirty="0"/>
              <a:t>)</a:t>
            </a:r>
          </a:p>
        </p:txBody>
      </p:sp>
      <p:sp>
        <p:nvSpPr>
          <p:cNvPr id="4" name="Content Placeholder 3">
            <a:extLst>
              <a:ext uri="{FF2B5EF4-FFF2-40B4-BE49-F238E27FC236}">
                <a16:creationId xmlns:a16="http://schemas.microsoft.com/office/drawing/2014/main" id="{A8229C22-2214-99AA-EC78-D05EB9363ED1}"/>
              </a:ext>
            </a:extLst>
          </p:cNvPr>
          <p:cNvSpPr>
            <a:spLocks noGrp="1"/>
          </p:cNvSpPr>
          <p:nvPr>
            <p:ph sz="half" idx="4294967295"/>
          </p:nvPr>
        </p:nvSpPr>
        <p:spPr>
          <a:xfrm>
            <a:off x="973890" y="1585130"/>
            <a:ext cx="6510991" cy="5023060"/>
          </a:xfrm>
        </p:spPr>
        <p:txBody>
          <a:bodyPr>
            <a:normAutofit/>
          </a:bodyPr>
          <a:lstStyle/>
          <a:p>
            <a:pPr marL="425450" lvl="0" indent="-342900" algn="l" rtl="0">
              <a:lnSpc>
                <a:spcPct val="100000"/>
              </a:lnSpc>
              <a:spcBef>
                <a:spcPts val="1000"/>
              </a:spcBef>
              <a:spcAft>
                <a:spcPts val="0"/>
              </a:spcAft>
              <a:buClr>
                <a:schemeClr val="accent1"/>
              </a:buClr>
              <a:buSzPct val="100000"/>
              <a:buFont typeface="Arial" panose="020B0604020202020204" pitchFamily="34" charset="0"/>
              <a:buChar char="•"/>
            </a:pPr>
            <a:r>
              <a:rPr lang="en-US" sz="1800" b="1" dirty="0">
                <a:solidFill>
                  <a:schemeClr val="bg1"/>
                </a:solidFill>
              </a:rPr>
              <a:t>Security Expertise</a:t>
            </a:r>
          </a:p>
          <a:p>
            <a:pPr marL="882650" lvl="1" indent="-342900" algn="l" rtl="0">
              <a:lnSpc>
                <a:spcPct val="100000"/>
              </a:lnSpc>
              <a:spcBef>
                <a:spcPts val="0"/>
              </a:spcBef>
              <a:spcAft>
                <a:spcPts val="0"/>
              </a:spcAft>
              <a:buClr>
                <a:schemeClr val="accent1"/>
              </a:buClr>
              <a:buSzPct val="100000"/>
              <a:buFont typeface="Courier New" panose="02070309020205020404" pitchFamily="49" charset="0"/>
              <a:buChar char="o"/>
            </a:pPr>
            <a:r>
              <a:rPr lang="en-US" sz="1600" dirty="0">
                <a:solidFill>
                  <a:schemeClr val="bg1"/>
                </a:solidFill>
              </a:rPr>
              <a:t>Knowledge of cloud security best practices, identity and access management (IAM), encryption, and how to secure cloud-native applications against common vulnerabilities.</a:t>
            </a:r>
          </a:p>
          <a:p>
            <a:pPr marL="425450" lvl="0" indent="-342900" algn="l" rtl="0">
              <a:lnSpc>
                <a:spcPct val="100000"/>
              </a:lnSpc>
              <a:spcBef>
                <a:spcPts val="0"/>
              </a:spcBef>
              <a:spcAft>
                <a:spcPts val="0"/>
              </a:spcAft>
              <a:buClr>
                <a:schemeClr val="accent1"/>
              </a:buClr>
              <a:buSzPct val="100000"/>
              <a:buFont typeface="Arial" panose="020B0604020202020204" pitchFamily="34" charset="0"/>
              <a:buChar char="•"/>
            </a:pPr>
            <a:r>
              <a:rPr lang="en-US" sz="2000" b="1" dirty="0">
                <a:solidFill>
                  <a:schemeClr val="bg1"/>
                </a:solidFill>
              </a:rPr>
              <a:t>Networking</a:t>
            </a:r>
          </a:p>
          <a:p>
            <a:pPr marL="882650" lvl="1" indent="-342900" algn="l" rtl="0">
              <a:lnSpc>
                <a:spcPct val="100000"/>
              </a:lnSpc>
              <a:spcBef>
                <a:spcPts val="0"/>
              </a:spcBef>
              <a:spcAft>
                <a:spcPts val="0"/>
              </a:spcAft>
              <a:buClr>
                <a:schemeClr val="accent1"/>
              </a:buClr>
              <a:buSzPct val="100000"/>
              <a:buFont typeface="Courier New" panose="02070309020205020404" pitchFamily="49" charset="0"/>
              <a:buChar char="o"/>
            </a:pPr>
            <a:r>
              <a:rPr lang="en-US" sz="1600" dirty="0">
                <a:solidFill>
                  <a:schemeClr val="bg1"/>
                </a:solidFill>
              </a:rPr>
              <a:t>Familiarity with cloud networking concepts and services, including virtual networks, load balancers, and DNS configurations.</a:t>
            </a:r>
          </a:p>
          <a:p>
            <a:pPr marL="425450" lvl="0" indent="-342900" algn="l" rtl="0">
              <a:lnSpc>
                <a:spcPct val="100000"/>
              </a:lnSpc>
              <a:spcBef>
                <a:spcPts val="0"/>
              </a:spcBef>
              <a:spcAft>
                <a:spcPts val="0"/>
              </a:spcAft>
              <a:buClr>
                <a:schemeClr val="accent1"/>
              </a:buClr>
              <a:buSzPct val="100000"/>
              <a:buFont typeface="Arial" panose="020B0604020202020204" pitchFamily="34" charset="0"/>
              <a:buChar char="•"/>
            </a:pPr>
            <a:r>
              <a:rPr lang="en-US" sz="2000" b="1" dirty="0">
                <a:solidFill>
                  <a:schemeClr val="bg1"/>
                </a:solidFill>
              </a:rPr>
              <a:t>Logging and Monitoring</a:t>
            </a:r>
          </a:p>
          <a:p>
            <a:pPr marL="882650" lvl="1" indent="-342900" algn="l" rtl="0">
              <a:lnSpc>
                <a:spcPct val="100000"/>
              </a:lnSpc>
              <a:spcBef>
                <a:spcPts val="0"/>
              </a:spcBef>
              <a:spcAft>
                <a:spcPts val="0"/>
              </a:spcAft>
              <a:buClr>
                <a:schemeClr val="accent1"/>
              </a:buClr>
              <a:buSzPct val="100000"/>
              <a:buFont typeface="Courier New" panose="02070309020205020404" pitchFamily="49" charset="0"/>
              <a:buChar char="o"/>
            </a:pPr>
            <a:r>
              <a:rPr lang="en-US" sz="1600" dirty="0">
                <a:solidFill>
                  <a:schemeClr val="bg1"/>
                </a:solidFill>
              </a:rPr>
              <a:t>Proficiency with monitoring and observability tools like Prometheus, Grafana, and cloud-native monitoring solutions. Understanding how to set up and configure logging and monitoring for your applications.</a:t>
            </a:r>
          </a:p>
          <a:p>
            <a:pPr marL="425450" lvl="0" indent="-342900" algn="l" rtl="0">
              <a:lnSpc>
                <a:spcPct val="100000"/>
              </a:lnSpc>
              <a:spcBef>
                <a:spcPts val="0"/>
              </a:spcBef>
              <a:spcAft>
                <a:spcPts val="0"/>
              </a:spcAft>
              <a:buClr>
                <a:schemeClr val="accent1"/>
              </a:buClr>
              <a:buSzPct val="100000"/>
              <a:buFont typeface="Arial" panose="020B0604020202020204" pitchFamily="34" charset="0"/>
              <a:buChar char="•"/>
            </a:pPr>
            <a:r>
              <a:rPr lang="en-US" sz="2000" b="1" dirty="0">
                <a:solidFill>
                  <a:schemeClr val="bg1"/>
                </a:solidFill>
              </a:rPr>
              <a:t>Resilience and Disaster Recovery</a:t>
            </a:r>
          </a:p>
          <a:p>
            <a:pPr marL="882650" lvl="1" indent="-342900" algn="l" rtl="0">
              <a:lnSpc>
                <a:spcPct val="100000"/>
              </a:lnSpc>
              <a:spcBef>
                <a:spcPts val="0"/>
              </a:spcBef>
              <a:spcAft>
                <a:spcPts val="0"/>
              </a:spcAft>
              <a:buClr>
                <a:schemeClr val="accent1"/>
              </a:buClr>
              <a:buSzPct val="100000"/>
              <a:buFont typeface="Courier New" panose="02070309020205020404" pitchFamily="49" charset="0"/>
              <a:buChar char="o"/>
            </a:pPr>
            <a:r>
              <a:rPr lang="en-US" sz="1600" dirty="0">
                <a:solidFill>
                  <a:schemeClr val="bg1"/>
                </a:solidFill>
              </a:rPr>
              <a:t>Skills in designing applications for high availability, fault tolerance, and disaster recovery. Utilize cloud-native services to build resilient systems.</a:t>
            </a:r>
          </a:p>
          <a:p>
            <a:pPr marL="285750" indent="-285750">
              <a:buClr>
                <a:schemeClr val="accent1"/>
              </a:buClr>
              <a:buSzPct val="100000"/>
              <a:buFont typeface="Arial" panose="020B0604020202020204" pitchFamily="34" charset="0"/>
              <a:buChar char="•"/>
            </a:pPr>
            <a:endParaRPr lang="en-US" sz="1600" dirty="0">
              <a:solidFill>
                <a:schemeClr val="bg1"/>
              </a:solidFill>
            </a:endParaRPr>
          </a:p>
        </p:txBody>
      </p:sp>
      <p:pic>
        <p:nvPicPr>
          <p:cNvPr id="8" name="Picture 7" descr="A person using a computer&#10;&#10;Description automatically generated">
            <a:extLst>
              <a:ext uri="{FF2B5EF4-FFF2-40B4-BE49-F238E27FC236}">
                <a16:creationId xmlns:a16="http://schemas.microsoft.com/office/drawing/2014/main" id="{38AC187E-EC61-54F4-15FE-5037BDAF3E77}"/>
              </a:ext>
            </a:extLst>
          </p:cNvPr>
          <p:cNvPicPr>
            <a:picLocks noChangeAspect="1"/>
          </p:cNvPicPr>
          <p:nvPr/>
        </p:nvPicPr>
        <p:blipFill rotWithShape="1">
          <a:blip r:embed="rId2"/>
          <a:srcRect l="11654" r="7909"/>
          <a:stretch/>
        </p:blipFill>
        <p:spPr>
          <a:xfrm>
            <a:off x="7810375" y="1987026"/>
            <a:ext cx="3718820" cy="2883947"/>
          </a:xfrm>
          <a:prstGeom prst="rect">
            <a:avLst/>
          </a:prstGeom>
        </p:spPr>
      </p:pic>
    </p:spTree>
    <p:extLst>
      <p:ext uri="{BB962C8B-B14F-4D97-AF65-F5344CB8AC3E}">
        <p14:creationId xmlns:p14="http://schemas.microsoft.com/office/powerpoint/2010/main" val="1695286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2A69-15DD-910F-4D0C-6C42C94E4159}"/>
              </a:ext>
            </a:extLst>
          </p:cNvPr>
          <p:cNvSpPr>
            <a:spLocks noGrp="1"/>
          </p:cNvSpPr>
          <p:nvPr>
            <p:ph type="ctrTitle"/>
          </p:nvPr>
        </p:nvSpPr>
        <p:spPr>
          <a:xfrm>
            <a:off x="973891" y="1037411"/>
            <a:ext cx="8933680" cy="2387600"/>
          </a:xfrm>
        </p:spPr>
        <p:txBody>
          <a:bodyPr/>
          <a:lstStyle/>
          <a:p>
            <a:r>
              <a:rPr lang="en-US" dirty="0">
                <a:latin typeface="Arial"/>
                <a:cs typeface="Arial"/>
              </a:rPr>
              <a:t>Beyond online learning</a:t>
            </a:r>
          </a:p>
        </p:txBody>
      </p:sp>
      <p:sp>
        <p:nvSpPr>
          <p:cNvPr id="6" name="Subtitle 5">
            <a:extLst>
              <a:ext uri="{FF2B5EF4-FFF2-40B4-BE49-F238E27FC236}">
                <a16:creationId xmlns:a16="http://schemas.microsoft.com/office/drawing/2014/main" id="{9DA1736B-87A8-0785-C5E8-1F5C774A5615}"/>
              </a:ext>
            </a:extLst>
          </p:cNvPr>
          <p:cNvSpPr>
            <a:spLocks noGrp="1"/>
          </p:cNvSpPr>
          <p:nvPr>
            <p:ph type="subTitle" idx="1"/>
          </p:nvPr>
        </p:nvSpPr>
        <p:spPr/>
        <p:txBody>
          <a:bodyPr>
            <a:normAutofit/>
          </a:bodyPr>
          <a:lstStyle/>
          <a:p>
            <a:r>
              <a:rPr lang="en-US" sz="2000" b="0" dirty="0"/>
              <a:t>Up skilling is more than online learning</a:t>
            </a:r>
          </a:p>
        </p:txBody>
      </p:sp>
    </p:spTree>
    <p:extLst>
      <p:ext uri="{BB962C8B-B14F-4D97-AF65-F5344CB8AC3E}">
        <p14:creationId xmlns:p14="http://schemas.microsoft.com/office/powerpoint/2010/main" val="1627991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B08D-EEAE-EA4F-2434-5F7BE4A130F4}"/>
              </a:ext>
            </a:extLst>
          </p:cNvPr>
          <p:cNvSpPr>
            <a:spLocks noGrp="1"/>
          </p:cNvSpPr>
          <p:nvPr>
            <p:ph type="title"/>
          </p:nvPr>
        </p:nvSpPr>
        <p:spPr>
          <a:xfrm>
            <a:off x="973891" y="570269"/>
            <a:ext cx="10379908" cy="1014861"/>
          </a:xfrm>
        </p:spPr>
        <p:txBody>
          <a:bodyPr>
            <a:normAutofit/>
          </a:bodyPr>
          <a:lstStyle/>
          <a:p>
            <a:r>
              <a:rPr lang="en-US" dirty="0">
                <a:latin typeface="Arial"/>
                <a:cs typeface="Arial"/>
              </a:rPr>
              <a:t>Lunch and learns</a:t>
            </a:r>
            <a:endParaRPr lang="en-US" dirty="0"/>
          </a:p>
        </p:txBody>
      </p:sp>
      <p:sp>
        <p:nvSpPr>
          <p:cNvPr id="4" name="Content Placeholder 3">
            <a:extLst>
              <a:ext uri="{FF2B5EF4-FFF2-40B4-BE49-F238E27FC236}">
                <a16:creationId xmlns:a16="http://schemas.microsoft.com/office/drawing/2014/main" id="{A8229C22-2214-99AA-EC78-D05EB9363ED1}"/>
              </a:ext>
            </a:extLst>
          </p:cNvPr>
          <p:cNvSpPr>
            <a:spLocks noGrp="1"/>
          </p:cNvSpPr>
          <p:nvPr>
            <p:ph sz="half" idx="4294967295"/>
          </p:nvPr>
        </p:nvSpPr>
        <p:spPr>
          <a:xfrm>
            <a:off x="973891" y="1809946"/>
            <a:ext cx="5964238" cy="4798244"/>
          </a:xfrm>
        </p:spPr>
        <p:txBody>
          <a:bodyPr>
            <a:normAutofit/>
          </a:bodyPr>
          <a:lstStyle/>
          <a:p>
            <a:pPr marL="457200" lvl="0" indent="-400050" algn="l" rtl="0">
              <a:lnSpc>
                <a:spcPct val="100000"/>
              </a:lnSpc>
              <a:spcBef>
                <a:spcPts val="1000"/>
              </a:spcBef>
              <a:spcAft>
                <a:spcPts val="0"/>
              </a:spcAft>
              <a:buClr>
                <a:schemeClr val="accent1"/>
              </a:buClr>
              <a:buSzPts val="2700"/>
              <a:buFont typeface="Arial" panose="020B0604020202020204" pitchFamily="34" charset="0"/>
              <a:buChar char="•"/>
            </a:pPr>
            <a:r>
              <a:rPr lang="en-US" sz="2000" dirty="0">
                <a:solidFill>
                  <a:schemeClr val="bg1"/>
                </a:solidFill>
              </a:rPr>
              <a:t>A lunch and learn event is an opportunity for co-workers from different teams to meet and share their skills and expertise.</a:t>
            </a:r>
          </a:p>
          <a:p>
            <a:pPr marL="457200" lvl="0" indent="-400050" algn="l" rtl="0">
              <a:lnSpc>
                <a:spcPct val="100000"/>
              </a:lnSpc>
              <a:spcBef>
                <a:spcPts val="0"/>
              </a:spcBef>
              <a:spcAft>
                <a:spcPts val="0"/>
              </a:spcAft>
              <a:buClr>
                <a:schemeClr val="accent1"/>
              </a:buClr>
              <a:buSzPts val="2700"/>
              <a:buFont typeface="Arial" panose="020B0604020202020204" pitchFamily="34" charset="0"/>
              <a:buChar char="•"/>
            </a:pPr>
            <a:r>
              <a:rPr lang="en-US" sz="2000" dirty="0">
                <a:solidFill>
                  <a:schemeClr val="bg1"/>
                </a:solidFill>
              </a:rPr>
              <a:t>Have a less formal atmosphere than a structured training session or seminar</a:t>
            </a:r>
          </a:p>
          <a:p>
            <a:pPr marL="457200" lvl="0" indent="-400050" algn="l" rtl="0">
              <a:lnSpc>
                <a:spcPct val="100000"/>
              </a:lnSpc>
              <a:spcBef>
                <a:spcPts val="0"/>
              </a:spcBef>
              <a:spcAft>
                <a:spcPts val="0"/>
              </a:spcAft>
              <a:buClr>
                <a:schemeClr val="accent1"/>
              </a:buClr>
              <a:buSzPts val="2700"/>
              <a:buFont typeface="Arial" panose="020B0604020202020204" pitchFamily="34" charset="0"/>
              <a:buChar char="•"/>
            </a:pPr>
            <a:r>
              <a:rPr lang="en-US" sz="2000" dirty="0">
                <a:solidFill>
                  <a:schemeClr val="bg1"/>
                </a:solidFill>
              </a:rPr>
              <a:t>Lunch and learns offer a sociable, collaborative alternative to traditional "top-down" or classroom-based learning.</a:t>
            </a:r>
          </a:p>
          <a:p>
            <a:pPr marL="457200" lvl="0" indent="-400050" algn="l" rtl="0">
              <a:lnSpc>
                <a:spcPct val="100000"/>
              </a:lnSpc>
              <a:spcBef>
                <a:spcPts val="0"/>
              </a:spcBef>
              <a:spcAft>
                <a:spcPts val="0"/>
              </a:spcAft>
              <a:buClr>
                <a:schemeClr val="accent1"/>
              </a:buClr>
              <a:buSzPts val="2700"/>
              <a:buFont typeface="Arial" panose="020B0604020202020204" pitchFamily="34" charset="0"/>
              <a:buChar char="•"/>
            </a:pPr>
            <a:r>
              <a:rPr lang="en-US" sz="2000" dirty="0">
                <a:solidFill>
                  <a:schemeClr val="bg1"/>
                </a:solidFill>
              </a:rPr>
              <a:t>A lunch and learn session can also be a "safe" environment for people to develop their confidence in </a:t>
            </a:r>
            <a:r>
              <a:rPr lang="en-US" sz="2000" b="1" dirty="0">
                <a:solidFill>
                  <a:schemeClr val="bg1"/>
                </a:solidFill>
              </a:rPr>
              <a:t>presenting</a:t>
            </a:r>
            <a:r>
              <a:rPr lang="en-US" sz="2000" dirty="0">
                <a:solidFill>
                  <a:schemeClr val="bg1"/>
                </a:solidFill>
              </a:rPr>
              <a:t> and </a:t>
            </a:r>
            <a:r>
              <a:rPr lang="en-US" sz="2000" b="1" dirty="0">
                <a:solidFill>
                  <a:schemeClr val="bg1"/>
                </a:solidFill>
              </a:rPr>
              <a:t>public speaking</a:t>
            </a:r>
            <a:endParaRPr lang="en-US" sz="2000" dirty="0">
              <a:solidFill>
                <a:schemeClr val="bg1"/>
              </a:solidFill>
            </a:endParaRPr>
          </a:p>
          <a:p>
            <a:pPr marL="285750" indent="-285750">
              <a:buClr>
                <a:schemeClr val="accent1"/>
              </a:buClr>
              <a:buSzPct val="100000"/>
              <a:buFont typeface="Arial" panose="020B0604020202020204" pitchFamily="34" charset="0"/>
              <a:buChar char="•"/>
            </a:pPr>
            <a:endParaRPr lang="en-US" sz="1600" dirty="0">
              <a:solidFill>
                <a:schemeClr val="bg1"/>
              </a:solidFill>
            </a:endParaRPr>
          </a:p>
        </p:txBody>
      </p:sp>
      <p:pic>
        <p:nvPicPr>
          <p:cNvPr id="5" name="Picture 4" descr="A lunch box with food and a bottle of water&#10;&#10;Description automatically generated">
            <a:extLst>
              <a:ext uri="{FF2B5EF4-FFF2-40B4-BE49-F238E27FC236}">
                <a16:creationId xmlns:a16="http://schemas.microsoft.com/office/drawing/2014/main" id="{797E5FBF-0CF3-6CFE-E205-3B3282CA6757}"/>
              </a:ext>
            </a:extLst>
          </p:cNvPr>
          <p:cNvPicPr>
            <a:picLocks noChangeAspect="1"/>
          </p:cNvPicPr>
          <p:nvPr/>
        </p:nvPicPr>
        <p:blipFill>
          <a:blip r:embed="rId2"/>
          <a:stretch>
            <a:fillRect/>
          </a:stretch>
        </p:blipFill>
        <p:spPr>
          <a:xfrm>
            <a:off x="7547049" y="2098282"/>
            <a:ext cx="4002800" cy="2661436"/>
          </a:xfrm>
          <a:prstGeom prst="rect">
            <a:avLst/>
          </a:prstGeom>
        </p:spPr>
      </p:pic>
    </p:spTree>
    <p:extLst>
      <p:ext uri="{BB962C8B-B14F-4D97-AF65-F5344CB8AC3E}">
        <p14:creationId xmlns:p14="http://schemas.microsoft.com/office/powerpoint/2010/main" val="194981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B08D-EEAE-EA4F-2434-5F7BE4A130F4}"/>
              </a:ext>
            </a:extLst>
          </p:cNvPr>
          <p:cNvSpPr>
            <a:spLocks noGrp="1"/>
          </p:cNvSpPr>
          <p:nvPr>
            <p:ph type="title"/>
          </p:nvPr>
        </p:nvSpPr>
        <p:spPr>
          <a:xfrm>
            <a:off x="973891" y="570269"/>
            <a:ext cx="10379908" cy="1014861"/>
          </a:xfrm>
        </p:spPr>
        <p:txBody>
          <a:bodyPr>
            <a:normAutofit/>
          </a:bodyPr>
          <a:lstStyle/>
          <a:p>
            <a:r>
              <a:rPr lang="en-US" dirty="0"/>
              <a:t>Common lunch-and-learn topics</a:t>
            </a:r>
          </a:p>
        </p:txBody>
      </p:sp>
      <p:sp>
        <p:nvSpPr>
          <p:cNvPr id="3" name="Rectangle 2">
            <a:extLst>
              <a:ext uri="{FF2B5EF4-FFF2-40B4-BE49-F238E27FC236}">
                <a16:creationId xmlns:a16="http://schemas.microsoft.com/office/drawing/2014/main" id="{51B2B3B1-8145-6691-101C-2109EC3A4D50}"/>
              </a:ext>
            </a:extLst>
          </p:cNvPr>
          <p:cNvSpPr/>
          <p:nvPr/>
        </p:nvSpPr>
        <p:spPr>
          <a:xfrm>
            <a:off x="838201" y="1424926"/>
            <a:ext cx="3409361" cy="10732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Leadership skills</a:t>
            </a:r>
          </a:p>
        </p:txBody>
      </p:sp>
      <p:sp>
        <p:nvSpPr>
          <p:cNvPr id="6" name="Rectangle 5">
            <a:extLst>
              <a:ext uri="{FF2B5EF4-FFF2-40B4-BE49-F238E27FC236}">
                <a16:creationId xmlns:a16="http://schemas.microsoft.com/office/drawing/2014/main" id="{FAC331EA-F385-10BC-927E-23083B554AD2}"/>
              </a:ext>
            </a:extLst>
          </p:cNvPr>
          <p:cNvSpPr/>
          <p:nvPr/>
        </p:nvSpPr>
        <p:spPr>
          <a:xfrm>
            <a:off x="838201" y="2688118"/>
            <a:ext cx="3409361" cy="10732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Cross-training</a:t>
            </a:r>
          </a:p>
        </p:txBody>
      </p:sp>
      <p:sp>
        <p:nvSpPr>
          <p:cNvPr id="7" name="Rectangle 6">
            <a:extLst>
              <a:ext uri="{FF2B5EF4-FFF2-40B4-BE49-F238E27FC236}">
                <a16:creationId xmlns:a16="http://schemas.microsoft.com/office/drawing/2014/main" id="{3744389A-AB47-B039-6C20-459733B00DF2}"/>
              </a:ext>
            </a:extLst>
          </p:cNvPr>
          <p:cNvSpPr/>
          <p:nvPr/>
        </p:nvSpPr>
        <p:spPr>
          <a:xfrm>
            <a:off x="838201" y="3951310"/>
            <a:ext cx="3409361" cy="10732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Personal development</a:t>
            </a:r>
          </a:p>
        </p:txBody>
      </p:sp>
      <p:sp>
        <p:nvSpPr>
          <p:cNvPr id="8" name="Rectangle 7">
            <a:extLst>
              <a:ext uri="{FF2B5EF4-FFF2-40B4-BE49-F238E27FC236}">
                <a16:creationId xmlns:a16="http://schemas.microsoft.com/office/drawing/2014/main" id="{E0729229-466B-7F9F-3E6D-756FF6945213}"/>
              </a:ext>
            </a:extLst>
          </p:cNvPr>
          <p:cNvSpPr/>
          <p:nvPr/>
        </p:nvSpPr>
        <p:spPr>
          <a:xfrm>
            <a:off x="838201" y="5214502"/>
            <a:ext cx="3409361" cy="10732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Career development</a:t>
            </a:r>
          </a:p>
        </p:txBody>
      </p:sp>
      <p:sp>
        <p:nvSpPr>
          <p:cNvPr id="9" name="Rectangle 8">
            <a:extLst>
              <a:ext uri="{FF2B5EF4-FFF2-40B4-BE49-F238E27FC236}">
                <a16:creationId xmlns:a16="http://schemas.microsoft.com/office/drawing/2014/main" id="{4B64F5D2-B26A-BBCB-087A-8FCDCFC86129}"/>
              </a:ext>
            </a:extLst>
          </p:cNvPr>
          <p:cNvSpPr/>
          <p:nvPr/>
        </p:nvSpPr>
        <p:spPr>
          <a:xfrm>
            <a:off x="4467520" y="1424926"/>
            <a:ext cx="3409361" cy="10732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“TED” style talks</a:t>
            </a:r>
          </a:p>
        </p:txBody>
      </p:sp>
      <p:sp>
        <p:nvSpPr>
          <p:cNvPr id="10" name="Rectangle 9">
            <a:extLst>
              <a:ext uri="{FF2B5EF4-FFF2-40B4-BE49-F238E27FC236}">
                <a16:creationId xmlns:a16="http://schemas.microsoft.com/office/drawing/2014/main" id="{60421FFC-2C72-0B28-61C1-AA46B421A181}"/>
              </a:ext>
            </a:extLst>
          </p:cNvPr>
          <p:cNvSpPr/>
          <p:nvPr/>
        </p:nvSpPr>
        <p:spPr>
          <a:xfrm>
            <a:off x="4467520" y="2688118"/>
            <a:ext cx="3409361" cy="10732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Employee-led workshops</a:t>
            </a:r>
          </a:p>
        </p:txBody>
      </p:sp>
      <p:sp>
        <p:nvSpPr>
          <p:cNvPr id="11" name="Rectangle 10">
            <a:extLst>
              <a:ext uri="{FF2B5EF4-FFF2-40B4-BE49-F238E27FC236}">
                <a16:creationId xmlns:a16="http://schemas.microsoft.com/office/drawing/2014/main" id="{C3DFAD50-76BF-79F6-376A-5D1D1CAFD3E7}"/>
              </a:ext>
            </a:extLst>
          </p:cNvPr>
          <p:cNvSpPr/>
          <p:nvPr/>
        </p:nvSpPr>
        <p:spPr>
          <a:xfrm>
            <a:off x="4467520" y="3951310"/>
            <a:ext cx="3409361" cy="10732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Time-management</a:t>
            </a:r>
          </a:p>
        </p:txBody>
      </p:sp>
      <p:sp>
        <p:nvSpPr>
          <p:cNvPr id="12" name="Rectangle 11">
            <a:extLst>
              <a:ext uri="{FF2B5EF4-FFF2-40B4-BE49-F238E27FC236}">
                <a16:creationId xmlns:a16="http://schemas.microsoft.com/office/drawing/2014/main" id="{B3FD4228-5FBA-2557-4604-FD86BA49D3D6}"/>
              </a:ext>
            </a:extLst>
          </p:cNvPr>
          <p:cNvSpPr/>
          <p:nvPr/>
        </p:nvSpPr>
        <p:spPr>
          <a:xfrm>
            <a:off x="4467520" y="5214502"/>
            <a:ext cx="3409361" cy="10732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Organizational Changes</a:t>
            </a:r>
          </a:p>
        </p:txBody>
      </p:sp>
      <p:sp>
        <p:nvSpPr>
          <p:cNvPr id="13" name="Rectangle 12">
            <a:extLst>
              <a:ext uri="{FF2B5EF4-FFF2-40B4-BE49-F238E27FC236}">
                <a16:creationId xmlns:a16="http://schemas.microsoft.com/office/drawing/2014/main" id="{1DC9ED81-663C-CB7D-1DE0-C481DC9C1F08}"/>
              </a:ext>
            </a:extLst>
          </p:cNvPr>
          <p:cNvSpPr/>
          <p:nvPr/>
        </p:nvSpPr>
        <p:spPr>
          <a:xfrm>
            <a:off x="8096839" y="1424926"/>
            <a:ext cx="3409361" cy="10732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Inclusion and diversity</a:t>
            </a:r>
          </a:p>
        </p:txBody>
      </p:sp>
      <p:sp>
        <p:nvSpPr>
          <p:cNvPr id="14" name="Rectangle 13">
            <a:extLst>
              <a:ext uri="{FF2B5EF4-FFF2-40B4-BE49-F238E27FC236}">
                <a16:creationId xmlns:a16="http://schemas.microsoft.com/office/drawing/2014/main" id="{5E053714-7E3E-80A2-65E1-A61C0D8457C7}"/>
              </a:ext>
            </a:extLst>
          </p:cNvPr>
          <p:cNvSpPr/>
          <p:nvPr/>
        </p:nvSpPr>
        <p:spPr>
          <a:xfrm>
            <a:off x="8096839" y="2688118"/>
            <a:ext cx="3409361" cy="10732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Health and wellness</a:t>
            </a:r>
          </a:p>
        </p:txBody>
      </p:sp>
    </p:spTree>
    <p:extLst>
      <p:ext uri="{BB962C8B-B14F-4D97-AF65-F5344CB8AC3E}">
        <p14:creationId xmlns:p14="http://schemas.microsoft.com/office/powerpoint/2010/main" val="853002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B08D-EEAE-EA4F-2434-5F7BE4A130F4}"/>
              </a:ext>
            </a:extLst>
          </p:cNvPr>
          <p:cNvSpPr>
            <a:spLocks noGrp="1"/>
          </p:cNvSpPr>
          <p:nvPr>
            <p:ph type="title"/>
          </p:nvPr>
        </p:nvSpPr>
        <p:spPr>
          <a:xfrm>
            <a:off x="973891" y="570269"/>
            <a:ext cx="10379908" cy="1014861"/>
          </a:xfrm>
        </p:spPr>
        <p:txBody>
          <a:bodyPr>
            <a:normAutofit/>
          </a:bodyPr>
          <a:lstStyle/>
          <a:p>
            <a:r>
              <a:rPr lang="en-US" dirty="0">
                <a:latin typeface="Arial"/>
                <a:cs typeface="Arial"/>
              </a:rPr>
              <a:t>Lunch and learn tips</a:t>
            </a:r>
          </a:p>
        </p:txBody>
      </p:sp>
      <p:sp>
        <p:nvSpPr>
          <p:cNvPr id="4" name="Content Placeholder 3">
            <a:extLst>
              <a:ext uri="{FF2B5EF4-FFF2-40B4-BE49-F238E27FC236}">
                <a16:creationId xmlns:a16="http://schemas.microsoft.com/office/drawing/2014/main" id="{A8229C22-2214-99AA-EC78-D05EB9363ED1}"/>
              </a:ext>
            </a:extLst>
          </p:cNvPr>
          <p:cNvSpPr>
            <a:spLocks noGrp="1"/>
          </p:cNvSpPr>
          <p:nvPr>
            <p:ph sz="half" idx="4294967295"/>
          </p:nvPr>
        </p:nvSpPr>
        <p:spPr>
          <a:xfrm>
            <a:off x="973890" y="1585130"/>
            <a:ext cx="10379907" cy="5023060"/>
          </a:xfrm>
        </p:spPr>
        <p:txBody>
          <a:bodyPr vert="horz" lIns="0" tIns="0" rIns="0" bIns="0" rtlCol="0" anchor="t">
            <a:normAutofit/>
          </a:bodyPr>
          <a:lstStyle/>
          <a:p>
            <a:pPr marL="457200" lvl="0" indent="-381000" algn="l" rtl="0">
              <a:lnSpc>
                <a:spcPct val="100000"/>
              </a:lnSpc>
              <a:spcBef>
                <a:spcPts val="1000"/>
              </a:spcBef>
              <a:spcAft>
                <a:spcPts val="0"/>
              </a:spcAft>
              <a:buClr>
                <a:schemeClr val="accent1"/>
              </a:buClr>
              <a:buSzPts val="2400"/>
              <a:buFont typeface="Arial" panose="020B0604020202020204" pitchFamily="34" charset="0"/>
              <a:buChar char="•"/>
            </a:pPr>
            <a:r>
              <a:rPr lang="en-US" sz="2400" b="1" dirty="0">
                <a:solidFill>
                  <a:schemeClr val="bg1"/>
                </a:solidFill>
                <a:latin typeface="Arial"/>
                <a:cs typeface="Arial"/>
              </a:rPr>
              <a:t>Remember </a:t>
            </a:r>
            <a:r>
              <a:rPr lang="en-US" b="1" dirty="0">
                <a:solidFill>
                  <a:schemeClr val="bg1"/>
                </a:solidFill>
                <a:latin typeface="Arial"/>
                <a:cs typeface="Arial"/>
              </a:rPr>
              <a:t>remote</a:t>
            </a:r>
            <a:r>
              <a:rPr lang="en-US" sz="2400" b="1" dirty="0">
                <a:solidFill>
                  <a:schemeClr val="bg1"/>
                </a:solidFill>
                <a:latin typeface="Arial"/>
                <a:cs typeface="Arial"/>
              </a:rPr>
              <a:t> </a:t>
            </a:r>
            <a:r>
              <a:rPr lang="en-US" b="1" dirty="0">
                <a:solidFill>
                  <a:schemeClr val="bg1"/>
                </a:solidFill>
                <a:latin typeface="Arial"/>
                <a:cs typeface="Arial"/>
              </a:rPr>
              <a:t>workers</a:t>
            </a:r>
            <a:endParaRPr lang="en-US" sz="2400" b="1" dirty="0">
              <a:solidFill>
                <a:schemeClr val="bg1"/>
              </a:solidFill>
              <a:latin typeface="Arial"/>
              <a:cs typeface="Arial"/>
            </a:endParaRPr>
          </a:p>
          <a:p>
            <a:pPr marL="457200" lvl="0" indent="-381000" algn="l" rtl="0">
              <a:lnSpc>
                <a:spcPct val="100000"/>
              </a:lnSpc>
              <a:spcBef>
                <a:spcPts val="0"/>
              </a:spcBef>
              <a:spcAft>
                <a:spcPts val="0"/>
              </a:spcAft>
              <a:buClr>
                <a:schemeClr val="accent1"/>
              </a:buClr>
              <a:buSzPts val="2400"/>
              <a:buFont typeface="Arial" panose="020B0604020202020204" pitchFamily="34" charset="0"/>
              <a:buChar char="•"/>
            </a:pPr>
            <a:r>
              <a:rPr lang="en-US" sz="2400" b="1" dirty="0">
                <a:solidFill>
                  <a:schemeClr val="bg1"/>
                </a:solidFill>
              </a:rPr>
              <a:t>Make it voluntary</a:t>
            </a:r>
          </a:p>
          <a:p>
            <a:pPr marL="914400" lvl="1" indent="-355600" algn="l" rtl="0">
              <a:lnSpc>
                <a:spcPct val="100000"/>
              </a:lnSpc>
              <a:spcBef>
                <a:spcPts val="0"/>
              </a:spcBef>
              <a:spcAft>
                <a:spcPts val="0"/>
              </a:spcAft>
              <a:buClr>
                <a:schemeClr val="accent1"/>
              </a:buClr>
              <a:buSzPts val="2000"/>
              <a:buFont typeface="Courier New" panose="02070309020205020404" pitchFamily="49" charset="0"/>
              <a:buChar char="o"/>
            </a:pPr>
            <a:r>
              <a:rPr lang="en-US" sz="2000" dirty="0">
                <a:solidFill>
                  <a:schemeClr val="bg1"/>
                </a:solidFill>
              </a:rPr>
              <a:t>Teammates should  not feel pressured to attend if they'd rather use their break for some personal time</a:t>
            </a:r>
          </a:p>
          <a:p>
            <a:pPr marL="457200" lvl="0" indent="-381000" algn="l" rtl="0">
              <a:lnSpc>
                <a:spcPct val="100000"/>
              </a:lnSpc>
              <a:spcBef>
                <a:spcPts val="0"/>
              </a:spcBef>
              <a:spcAft>
                <a:spcPts val="0"/>
              </a:spcAft>
              <a:buClr>
                <a:schemeClr val="accent1"/>
              </a:buClr>
              <a:buSzPts val="2400"/>
              <a:buFont typeface="Arial" panose="020B0604020202020204" pitchFamily="34" charset="0"/>
              <a:buChar char="•"/>
            </a:pPr>
            <a:r>
              <a:rPr lang="en-US" sz="2400" b="1" dirty="0">
                <a:solidFill>
                  <a:schemeClr val="bg1"/>
                </a:solidFill>
              </a:rPr>
              <a:t>Crowdsource topics</a:t>
            </a:r>
          </a:p>
          <a:p>
            <a:pPr marL="914400" lvl="1" indent="-355600" algn="l" rtl="0">
              <a:lnSpc>
                <a:spcPct val="100000"/>
              </a:lnSpc>
              <a:spcBef>
                <a:spcPts val="0"/>
              </a:spcBef>
              <a:spcAft>
                <a:spcPts val="0"/>
              </a:spcAft>
              <a:buClr>
                <a:schemeClr val="accent1"/>
              </a:buClr>
              <a:buSzPts val="2000"/>
              <a:buFont typeface="Courier New" panose="02070309020205020404" pitchFamily="49" charset="0"/>
              <a:buChar char="o"/>
            </a:pPr>
            <a:r>
              <a:rPr lang="en-US" sz="2000" dirty="0">
                <a:solidFill>
                  <a:schemeClr val="bg1"/>
                </a:solidFill>
              </a:rPr>
              <a:t>Determine what your team needs to learn so you can present only the topics they're excited to hear about.</a:t>
            </a:r>
          </a:p>
          <a:p>
            <a:pPr marL="457200" lvl="0" indent="-381000" algn="l" rtl="0">
              <a:lnSpc>
                <a:spcPct val="100000"/>
              </a:lnSpc>
              <a:spcBef>
                <a:spcPts val="0"/>
              </a:spcBef>
              <a:spcAft>
                <a:spcPts val="0"/>
              </a:spcAft>
              <a:buClr>
                <a:schemeClr val="accent1"/>
              </a:buClr>
              <a:buSzPts val="2400"/>
              <a:buFont typeface="Arial" panose="020B0604020202020204" pitchFamily="34" charset="0"/>
              <a:buChar char="•"/>
            </a:pPr>
            <a:r>
              <a:rPr lang="en-US" sz="2400" b="1" dirty="0">
                <a:solidFill>
                  <a:schemeClr val="bg1"/>
                </a:solidFill>
                <a:latin typeface="Arial"/>
                <a:cs typeface="Arial"/>
              </a:rPr>
              <a:t>Leave </a:t>
            </a:r>
            <a:r>
              <a:rPr lang="en-US" b="1" dirty="0">
                <a:solidFill>
                  <a:schemeClr val="bg1"/>
                </a:solidFill>
                <a:latin typeface="Arial"/>
                <a:cs typeface="Arial"/>
              </a:rPr>
              <a:t>room</a:t>
            </a:r>
            <a:r>
              <a:rPr lang="en-US" sz="2400" b="1" dirty="0">
                <a:solidFill>
                  <a:schemeClr val="bg1"/>
                </a:solidFill>
                <a:latin typeface="Arial"/>
                <a:cs typeface="Arial"/>
              </a:rPr>
              <a:t> for Discussion </a:t>
            </a:r>
            <a:r>
              <a:rPr lang="en-US" b="1" dirty="0">
                <a:solidFill>
                  <a:schemeClr val="bg1"/>
                </a:solidFill>
                <a:latin typeface="Arial"/>
                <a:cs typeface="Arial"/>
              </a:rPr>
              <a:t>afterwards</a:t>
            </a:r>
            <a:endParaRPr lang="en-US" sz="2400" b="1" dirty="0">
              <a:solidFill>
                <a:schemeClr val="bg1"/>
              </a:solidFill>
              <a:latin typeface="Arial"/>
              <a:cs typeface="Arial"/>
            </a:endParaRPr>
          </a:p>
          <a:p>
            <a:pPr marL="914400" lvl="1" indent="-355600" algn="l" rtl="0">
              <a:lnSpc>
                <a:spcPct val="100000"/>
              </a:lnSpc>
              <a:spcBef>
                <a:spcPts val="0"/>
              </a:spcBef>
              <a:spcAft>
                <a:spcPts val="0"/>
              </a:spcAft>
              <a:buClr>
                <a:schemeClr val="accent1"/>
              </a:buClr>
              <a:buSzPts val="2000"/>
              <a:buFont typeface="Courier New" panose="02070309020205020404" pitchFamily="49" charset="0"/>
              <a:buChar char="o"/>
            </a:pPr>
            <a:r>
              <a:rPr lang="en-US" sz="2000" dirty="0">
                <a:solidFill>
                  <a:schemeClr val="bg1"/>
                </a:solidFill>
              </a:rPr>
              <a:t>You might find this is the part of the session where the most ideas and free discussion come about</a:t>
            </a:r>
          </a:p>
          <a:p>
            <a:pPr marL="457200" lvl="0" indent="-381000" algn="l" rtl="0">
              <a:lnSpc>
                <a:spcPct val="100000"/>
              </a:lnSpc>
              <a:spcBef>
                <a:spcPts val="0"/>
              </a:spcBef>
              <a:spcAft>
                <a:spcPts val="0"/>
              </a:spcAft>
              <a:buClr>
                <a:schemeClr val="accent1"/>
              </a:buClr>
              <a:buSzPts val="2400"/>
              <a:buFont typeface="Arial" panose="020B0604020202020204" pitchFamily="34" charset="0"/>
              <a:buChar char="•"/>
            </a:pPr>
            <a:r>
              <a:rPr lang="en-US" sz="2400" b="1" dirty="0">
                <a:solidFill>
                  <a:schemeClr val="bg1"/>
                </a:solidFill>
              </a:rPr>
              <a:t>Ask for feedback</a:t>
            </a:r>
          </a:p>
          <a:p>
            <a:pPr marL="914400" lvl="1" indent="-355600" algn="l" rtl="0">
              <a:lnSpc>
                <a:spcPct val="100000"/>
              </a:lnSpc>
              <a:spcBef>
                <a:spcPts val="0"/>
              </a:spcBef>
              <a:spcAft>
                <a:spcPts val="0"/>
              </a:spcAft>
              <a:buClr>
                <a:schemeClr val="accent1"/>
              </a:buClr>
              <a:buSzPts val="2000"/>
              <a:buFont typeface="Courier New" panose="02070309020205020404" pitchFamily="49" charset="0"/>
              <a:buChar char="o"/>
            </a:pPr>
            <a:r>
              <a:rPr lang="en-US" sz="2000" dirty="0">
                <a:solidFill>
                  <a:schemeClr val="bg1"/>
                </a:solidFill>
              </a:rPr>
              <a:t>How helpful and relevant the information was?</a:t>
            </a:r>
          </a:p>
          <a:p>
            <a:pPr marL="914400" lvl="1" indent="-355600" algn="l" rtl="0">
              <a:lnSpc>
                <a:spcPct val="100000"/>
              </a:lnSpc>
              <a:spcBef>
                <a:spcPts val="0"/>
              </a:spcBef>
              <a:spcAft>
                <a:spcPts val="0"/>
              </a:spcAft>
              <a:buClr>
                <a:schemeClr val="accent1"/>
              </a:buClr>
              <a:buSzPts val="2000"/>
              <a:buFont typeface="Courier New" panose="02070309020205020404" pitchFamily="49" charset="0"/>
              <a:buChar char="o"/>
            </a:pPr>
            <a:r>
              <a:rPr lang="en-US" sz="2000" dirty="0">
                <a:solidFill>
                  <a:schemeClr val="bg1"/>
                </a:solidFill>
              </a:rPr>
              <a:t>How engaging the group discussions were?</a:t>
            </a:r>
          </a:p>
          <a:p>
            <a:pPr marL="914400" lvl="1" indent="-355600" algn="l" rtl="0">
              <a:lnSpc>
                <a:spcPct val="100000"/>
              </a:lnSpc>
              <a:spcBef>
                <a:spcPts val="0"/>
              </a:spcBef>
              <a:spcAft>
                <a:spcPts val="0"/>
              </a:spcAft>
              <a:buClr>
                <a:schemeClr val="accent1"/>
              </a:buClr>
              <a:buSzPts val="2000"/>
              <a:buFont typeface="Courier New" panose="02070309020205020404" pitchFamily="49" charset="0"/>
              <a:buChar char="o"/>
            </a:pPr>
            <a:r>
              <a:rPr lang="en-US" sz="2000" dirty="0">
                <a:solidFill>
                  <a:schemeClr val="bg1"/>
                </a:solidFill>
              </a:rPr>
              <a:t>Whether reps felt connected to new and existing teammates?</a:t>
            </a:r>
            <a:endParaRPr lang="en-US" dirty="0">
              <a:solidFill>
                <a:schemeClr val="bg1"/>
              </a:solidFill>
            </a:endParaRPr>
          </a:p>
          <a:p>
            <a:pPr marL="285750" indent="-285750">
              <a:lnSpc>
                <a:spcPct val="100000"/>
              </a:lnSpc>
              <a:buClr>
                <a:schemeClr val="accent1"/>
              </a:buClr>
              <a:buSzPct val="100000"/>
              <a:buFont typeface="Arial" panose="020B0604020202020204" pitchFamily="34" charset="0"/>
              <a:buChar char="•"/>
            </a:pPr>
            <a:endParaRPr lang="en-US" sz="1600" dirty="0">
              <a:solidFill>
                <a:schemeClr val="bg1"/>
              </a:solidFill>
            </a:endParaRPr>
          </a:p>
        </p:txBody>
      </p:sp>
    </p:spTree>
    <p:extLst>
      <p:ext uri="{BB962C8B-B14F-4D97-AF65-F5344CB8AC3E}">
        <p14:creationId xmlns:p14="http://schemas.microsoft.com/office/powerpoint/2010/main" val="1269066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B08D-EEAE-EA4F-2434-5F7BE4A130F4}"/>
              </a:ext>
            </a:extLst>
          </p:cNvPr>
          <p:cNvSpPr>
            <a:spLocks noGrp="1"/>
          </p:cNvSpPr>
          <p:nvPr>
            <p:ph type="title"/>
          </p:nvPr>
        </p:nvSpPr>
        <p:spPr>
          <a:xfrm>
            <a:off x="973891" y="452487"/>
            <a:ext cx="10379908" cy="1132643"/>
          </a:xfrm>
        </p:spPr>
        <p:txBody>
          <a:bodyPr>
            <a:normAutofit/>
          </a:bodyPr>
          <a:lstStyle/>
          <a:p>
            <a:r>
              <a:rPr lang="en-US" sz="3600" dirty="0">
                <a:latin typeface="Arial"/>
                <a:ea typeface="Arial"/>
                <a:cs typeface="Arial"/>
                <a:sym typeface="Arial"/>
              </a:rPr>
              <a:t>Closing the cloud-skills gap with Communities of Practice</a:t>
            </a:r>
            <a:endParaRPr lang="en-US" sz="3600" dirty="0"/>
          </a:p>
        </p:txBody>
      </p:sp>
      <p:sp>
        <p:nvSpPr>
          <p:cNvPr id="4" name="Content Placeholder 3">
            <a:extLst>
              <a:ext uri="{FF2B5EF4-FFF2-40B4-BE49-F238E27FC236}">
                <a16:creationId xmlns:a16="http://schemas.microsoft.com/office/drawing/2014/main" id="{A8229C22-2214-99AA-EC78-D05EB9363ED1}"/>
              </a:ext>
            </a:extLst>
          </p:cNvPr>
          <p:cNvSpPr>
            <a:spLocks noGrp="1"/>
          </p:cNvSpPr>
          <p:nvPr>
            <p:ph sz="half" idx="4294967295"/>
          </p:nvPr>
        </p:nvSpPr>
        <p:spPr>
          <a:xfrm>
            <a:off x="973890" y="1585130"/>
            <a:ext cx="10379907" cy="5023060"/>
          </a:xfrm>
        </p:spPr>
        <p:txBody>
          <a:bodyPr>
            <a:normAutofit/>
          </a:bodyPr>
          <a:lstStyle/>
          <a:p>
            <a:pPr marL="457200" lvl="0" indent="-381000" algn="l" rtl="0">
              <a:lnSpc>
                <a:spcPct val="100000"/>
              </a:lnSpc>
              <a:spcBef>
                <a:spcPts val="1000"/>
              </a:spcBef>
              <a:spcAft>
                <a:spcPts val="0"/>
              </a:spcAft>
              <a:buClr>
                <a:schemeClr val="accent1"/>
              </a:buClr>
              <a:buSzPts val="2400"/>
              <a:buFont typeface="Arial" panose="020B0604020202020204" pitchFamily="34" charset="0"/>
              <a:buChar char="•"/>
            </a:pPr>
            <a:r>
              <a:rPr lang="en-US" sz="2400" dirty="0">
                <a:solidFill>
                  <a:schemeClr val="bg1"/>
                </a:solidFill>
              </a:rPr>
              <a:t>A Community of Practice (CoP) is a self-organized, cross-functional group of </a:t>
            </a:r>
            <a:r>
              <a:rPr lang="en-US" sz="2400" i="1" dirty="0">
                <a:solidFill>
                  <a:schemeClr val="bg1"/>
                </a:solidFill>
              </a:rPr>
              <a:t>Subject Matter Experts </a:t>
            </a:r>
            <a:r>
              <a:rPr lang="en-US" sz="2400" dirty="0">
                <a:solidFill>
                  <a:schemeClr val="bg1"/>
                </a:solidFill>
              </a:rPr>
              <a:t>(or aspiring to be!)</a:t>
            </a:r>
          </a:p>
          <a:p>
            <a:pPr marL="457200" lvl="0" indent="-381000" algn="l" rtl="0">
              <a:lnSpc>
                <a:spcPct val="100000"/>
              </a:lnSpc>
              <a:spcBef>
                <a:spcPts val="0"/>
              </a:spcBef>
              <a:spcAft>
                <a:spcPts val="0"/>
              </a:spcAft>
              <a:buClr>
                <a:schemeClr val="accent1"/>
              </a:buClr>
              <a:buSzPts val="2400"/>
              <a:buFont typeface="Arial" panose="020B0604020202020204" pitchFamily="34" charset="0"/>
              <a:buChar char="•"/>
            </a:pPr>
            <a:r>
              <a:rPr lang="en-US" sz="2400" dirty="0">
                <a:solidFill>
                  <a:schemeClr val="bg1"/>
                </a:solidFill>
              </a:rPr>
              <a:t>The goal is to primarily to create thought leadership often in the form of content and other assets, with CoP members benefitting from sharing experiences with the topic</a:t>
            </a:r>
          </a:p>
          <a:p>
            <a:pPr marL="457200" lvl="0" indent="-381000" algn="l" rtl="0">
              <a:lnSpc>
                <a:spcPct val="100000"/>
              </a:lnSpc>
              <a:spcBef>
                <a:spcPts val="0"/>
              </a:spcBef>
              <a:spcAft>
                <a:spcPts val="0"/>
              </a:spcAft>
              <a:buClr>
                <a:schemeClr val="accent1"/>
              </a:buClr>
              <a:buSzPts val="2400"/>
              <a:buFont typeface="Arial" panose="020B0604020202020204" pitchFamily="34" charset="0"/>
              <a:buChar char="•"/>
            </a:pPr>
            <a:r>
              <a:rPr lang="en-US" sz="2400" dirty="0">
                <a:solidFill>
                  <a:schemeClr val="bg1"/>
                </a:solidFill>
              </a:rPr>
              <a:t>Communities of practice often start on their own, but organizations can work to create, manage, and nurture them</a:t>
            </a:r>
          </a:p>
          <a:p>
            <a:pPr marL="457200" lvl="0" indent="-381000" algn="l" rtl="0">
              <a:lnSpc>
                <a:spcPct val="100000"/>
              </a:lnSpc>
              <a:spcBef>
                <a:spcPts val="0"/>
              </a:spcBef>
              <a:spcAft>
                <a:spcPts val="0"/>
              </a:spcAft>
              <a:buClr>
                <a:schemeClr val="accent1"/>
              </a:buClr>
              <a:buSzPts val="2400"/>
              <a:buFont typeface="Arial" panose="020B0604020202020204" pitchFamily="34" charset="0"/>
              <a:buChar char="•"/>
            </a:pPr>
            <a:r>
              <a:rPr lang="en-US" sz="2400" dirty="0">
                <a:solidFill>
                  <a:schemeClr val="bg1"/>
                </a:solidFill>
              </a:rPr>
              <a:t>Three crucial traits of a CoP</a:t>
            </a:r>
          </a:p>
          <a:p>
            <a:pPr marL="914400" lvl="1" indent="-342900" algn="l" rtl="0">
              <a:lnSpc>
                <a:spcPct val="100000"/>
              </a:lnSpc>
              <a:spcBef>
                <a:spcPts val="0"/>
              </a:spcBef>
              <a:spcAft>
                <a:spcPts val="0"/>
              </a:spcAft>
              <a:buClr>
                <a:schemeClr val="accent1"/>
              </a:buClr>
              <a:buSzPts val="1800"/>
              <a:buFont typeface="Courier New" panose="02070309020205020404" pitchFamily="49" charset="0"/>
              <a:buChar char="o"/>
            </a:pPr>
            <a:r>
              <a:rPr lang="en-US" sz="1800" dirty="0">
                <a:solidFill>
                  <a:schemeClr val="bg1"/>
                </a:solidFill>
              </a:rPr>
              <a:t>They share a domain of knowledge</a:t>
            </a:r>
          </a:p>
          <a:p>
            <a:pPr marL="914400" lvl="1" indent="-342900" algn="l" rtl="0">
              <a:lnSpc>
                <a:spcPct val="100000"/>
              </a:lnSpc>
              <a:spcBef>
                <a:spcPts val="0"/>
              </a:spcBef>
              <a:spcAft>
                <a:spcPts val="0"/>
              </a:spcAft>
              <a:buClr>
                <a:schemeClr val="accent1"/>
              </a:buClr>
              <a:buSzPts val="1800"/>
              <a:buFont typeface="Courier New" panose="02070309020205020404" pitchFamily="49" charset="0"/>
              <a:buChar char="o"/>
            </a:pPr>
            <a:r>
              <a:rPr lang="en-US" sz="1800" dirty="0">
                <a:solidFill>
                  <a:schemeClr val="bg1"/>
                </a:solidFill>
              </a:rPr>
              <a:t>They pursue common objectives.</a:t>
            </a:r>
          </a:p>
          <a:p>
            <a:pPr marL="914400" lvl="1" indent="-342900" algn="l" rtl="0">
              <a:lnSpc>
                <a:spcPct val="100000"/>
              </a:lnSpc>
              <a:spcBef>
                <a:spcPts val="0"/>
              </a:spcBef>
              <a:spcAft>
                <a:spcPts val="0"/>
              </a:spcAft>
              <a:buClr>
                <a:schemeClr val="accent1"/>
              </a:buClr>
              <a:buSzPts val="1800"/>
              <a:buFont typeface="Courier New" panose="02070309020205020404" pitchFamily="49" charset="0"/>
              <a:buChar char="o"/>
            </a:pPr>
            <a:r>
              <a:rPr lang="en-US" sz="1800" dirty="0">
                <a:solidFill>
                  <a:schemeClr val="bg1"/>
                </a:solidFill>
              </a:rPr>
              <a:t>They are practitioners.</a:t>
            </a:r>
          </a:p>
          <a:p>
            <a:pPr marL="285750" indent="-285750">
              <a:lnSpc>
                <a:spcPct val="100000"/>
              </a:lnSpc>
              <a:buClr>
                <a:schemeClr val="accent1"/>
              </a:buClr>
              <a:buSzPct val="100000"/>
              <a:buFont typeface="Arial" panose="020B0604020202020204" pitchFamily="34" charset="0"/>
              <a:buChar char="•"/>
            </a:pPr>
            <a:endParaRPr lang="en-US" sz="1600" dirty="0">
              <a:solidFill>
                <a:schemeClr val="bg1"/>
              </a:solidFill>
            </a:endParaRPr>
          </a:p>
        </p:txBody>
      </p:sp>
    </p:spTree>
    <p:extLst>
      <p:ext uri="{BB962C8B-B14F-4D97-AF65-F5344CB8AC3E}">
        <p14:creationId xmlns:p14="http://schemas.microsoft.com/office/powerpoint/2010/main" val="1437113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B08D-EEAE-EA4F-2434-5F7BE4A130F4}"/>
              </a:ext>
            </a:extLst>
          </p:cNvPr>
          <p:cNvSpPr>
            <a:spLocks noGrp="1"/>
          </p:cNvSpPr>
          <p:nvPr>
            <p:ph type="title"/>
          </p:nvPr>
        </p:nvSpPr>
        <p:spPr>
          <a:xfrm>
            <a:off x="973891" y="518474"/>
            <a:ext cx="10379908" cy="669303"/>
          </a:xfrm>
        </p:spPr>
        <p:txBody>
          <a:bodyPr>
            <a:normAutofit/>
          </a:bodyPr>
          <a:lstStyle/>
          <a:p>
            <a:r>
              <a:rPr lang="en-US" sz="3600" dirty="0"/>
              <a:t>The Value of Communities of Practice</a:t>
            </a:r>
          </a:p>
        </p:txBody>
      </p:sp>
      <p:sp>
        <p:nvSpPr>
          <p:cNvPr id="6" name="Rectangle 5">
            <a:extLst>
              <a:ext uri="{FF2B5EF4-FFF2-40B4-BE49-F238E27FC236}">
                <a16:creationId xmlns:a16="http://schemas.microsoft.com/office/drawing/2014/main" id="{FABABE1C-7E97-094A-8DF9-C8A18CEFD1B2}"/>
              </a:ext>
            </a:extLst>
          </p:cNvPr>
          <p:cNvSpPr/>
          <p:nvPr/>
        </p:nvSpPr>
        <p:spPr>
          <a:xfrm>
            <a:off x="2217420" y="1577340"/>
            <a:ext cx="2091690" cy="20916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Foster a culture of constant learning and training.</a:t>
            </a:r>
          </a:p>
        </p:txBody>
      </p:sp>
      <p:sp>
        <p:nvSpPr>
          <p:cNvPr id="7" name="Rectangle 6">
            <a:extLst>
              <a:ext uri="{FF2B5EF4-FFF2-40B4-BE49-F238E27FC236}">
                <a16:creationId xmlns:a16="http://schemas.microsoft.com/office/drawing/2014/main" id="{A3194AED-04C6-8A1A-14C6-2665328E4E21}"/>
              </a:ext>
            </a:extLst>
          </p:cNvPr>
          <p:cNvSpPr/>
          <p:nvPr/>
        </p:nvSpPr>
        <p:spPr>
          <a:xfrm>
            <a:off x="4857750" y="1577340"/>
            <a:ext cx="2091690" cy="20916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9050" lvl="0" algn="ctr" rtl="0">
              <a:spcBef>
                <a:spcPts val="0"/>
              </a:spcBef>
              <a:spcAft>
                <a:spcPts val="0"/>
              </a:spcAft>
              <a:buSzPts val="3300"/>
            </a:pPr>
            <a:r>
              <a:rPr lang="en-US" sz="1800" dirty="0">
                <a:latin typeface="Arial" panose="020B0604020202020204" pitchFamily="34" charset="0"/>
                <a:cs typeface="Arial" panose="020B0604020202020204" pitchFamily="34" charset="0"/>
              </a:rPr>
              <a:t>Encourage innovative thinking.</a:t>
            </a:r>
          </a:p>
        </p:txBody>
      </p:sp>
      <p:sp>
        <p:nvSpPr>
          <p:cNvPr id="8" name="Rectangle 7">
            <a:extLst>
              <a:ext uri="{FF2B5EF4-FFF2-40B4-BE49-F238E27FC236}">
                <a16:creationId xmlns:a16="http://schemas.microsoft.com/office/drawing/2014/main" id="{D1A7447C-75FF-09FA-0FFF-2EC0F84E8C01}"/>
              </a:ext>
            </a:extLst>
          </p:cNvPr>
          <p:cNvSpPr/>
          <p:nvPr/>
        </p:nvSpPr>
        <p:spPr>
          <a:xfrm>
            <a:off x="7498080" y="1577340"/>
            <a:ext cx="2091690" cy="20916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9050" lvl="0" algn="ctr" rtl="0">
              <a:spcBef>
                <a:spcPts val="0"/>
              </a:spcBef>
              <a:spcAft>
                <a:spcPts val="0"/>
              </a:spcAft>
              <a:buSzPts val="3300"/>
            </a:pPr>
            <a:r>
              <a:rPr lang="en-US" sz="1800" dirty="0">
                <a:latin typeface="Arial" panose="020B0604020202020204" pitchFamily="34" charset="0"/>
                <a:cs typeface="Arial" panose="020B0604020202020204" pitchFamily="34" charset="0"/>
              </a:rPr>
              <a:t>Improve employee performance</a:t>
            </a:r>
          </a:p>
        </p:txBody>
      </p:sp>
      <p:sp>
        <p:nvSpPr>
          <p:cNvPr id="9" name="Rectangle 8">
            <a:extLst>
              <a:ext uri="{FF2B5EF4-FFF2-40B4-BE49-F238E27FC236}">
                <a16:creationId xmlns:a16="http://schemas.microsoft.com/office/drawing/2014/main" id="{71AD2FA1-FCA5-1DA1-C259-A1C5D3DDE8BE}"/>
              </a:ext>
            </a:extLst>
          </p:cNvPr>
          <p:cNvSpPr/>
          <p:nvPr/>
        </p:nvSpPr>
        <p:spPr>
          <a:xfrm>
            <a:off x="2217420" y="4058593"/>
            <a:ext cx="2091690" cy="20916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Help members solve problems quickly</a:t>
            </a:r>
          </a:p>
        </p:txBody>
      </p:sp>
      <p:sp>
        <p:nvSpPr>
          <p:cNvPr id="10" name="Rectangle 9">
            <a:extLst>
              <a:ext uri="{FF2B5EF4-FFF2-40B4-BE49-F238E27FC236}">
                <a16:creationId xmlns:a16="http://schemas.microsoft.com/office/drawing/2014/main" id="{EC9B639C-76B7-F615-F637-3C9CD9C8049F}"/>
              </a:ext>
            </a:extLst>
          </p:cNvPr>
          <p:cNvSpPr/>
          <p:nvPr/>
        </p:nvSpPr>
        <p:spPr>
          <a:xfrm>
            <a:off x="4857750" y="4058593"/>
            <a:ext cx="2091690" cy="20916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9050" lvl="0" algn="ctr" rtl="0">
              <a:spcBef>
                <a:spcPts val="0"/>
              </a:spcBef>
              <a:spcAft>
                <a:spcPts val="0"/>
              </a:spcAft>
              <a:buSzPts val="3300"/>
            </a:pPr>
            <a:r>
              <a:rPr lang="en-US" sz="1800" dirty="0">
                <a:latin typeface="Arial" panose="020B0604020202020204" pitchFamily="34" charset="0"/>
                <a:cs typeface="Arial" panose="020B0604020202020204" pitchFamily="34" charset="0"/>
              </a:rPr>
              <a:t>Help your company solve problems quickly</a:t>
            </a:r>
          </a:p>
        </p:txBody>
      </p:sp>
      <p:sp>
        <p:nvSpPr>
          <p:cNvPr id="11" name="Rectangle 10">
            <a:extLst>
              <a:ext uri="{FF2B5EF4-FFF2-40B4-BE49-F238E27FC236}">
                <a16:creationId xmlns:a16="http://schemas.microsoft.com/office/drawing/2014/main" id="{ABB931CC-7FC9-2AB1-AF1F-81125C0FF156}"/>
              </a:ext>
            </a:extLst>
          </p:cNvPr>
          <p:cNvSpPr/>
          <p:nvPr/>
        </p:nvSpPr>
        <p:spPr>
          <a:xfrm>
            <a:off x="7498080" y="4058593"/>
            <a:ext cx="2091690" cy="20916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9050" lvl="0" algn="ctr" rtl="0">
              <a:spcBef>
                <a:spcPts val="0"/>
              </a:spcBef>
              <a:spcAft>
                <a:spcPts val="0"/>
              </a:spcAft>
              <a:buSzPts val="3300"/>
            </a:pPr>
            <a:r>
              <a:rPr lang="en-US" sz="1800" dirty="0">
                <a:latin typeface="Arial" panose="020B0604020202020204" pitchFamily="34" charset="0"/>
                <a:cs typeface="Arial" panose="020B0604020202020204" pitchFamily="34" charset="0"/>
              </a:rPr>
              <a:t>Ease onboarding for new employees</a:t>
            </a:r>
          </a:p>
        </p:txBody>
      </p:sp>
    </p:spTree>
    <p:extLst>
      <p:ext uri="{BB962C8B-B14F-4D97-AF65-F5344CB8AC3E}">
        <p14:creationId xmlns:p14="http://schemas.microsoft.com/office/powerpoint/2010/main" val="2846935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B08D-EEAE-EA4F-2434-5F7BE4A130F4}"/>
              </a:ext>
            </a:extLst>
          </p:cNvPr>
          <p:cNvSpPr>
            <a:spLocks noGrp="1"/>
          </p:cNvSpPr>
          <p:nvPr>
            <p:ph type="title"/>
          </p:nvPr>
        </p:nvSpPr>
        <p:spPr>
          <a:xfrm>
            <a:off x="973891" y="582930"/>
            <a:ext cx="10379908" cy="1002200"/>
          </a:xfrm>
        </p:spPr>
        <p:txBody>
          <a:bodyPr>
            <a:normAutofit/>
          </a:bodyPr>
          <a:lstStyle/>
          <a:p>
            <a:r>
              <a:rPr lang="en-US" dirty="0">
                <a:latin typeface="Arial"/>
                <a:cs typeface="Arial"/>
              </a:rPr>
              <a:t>Communities of Practice tips</a:t>
            </a:r>
            <a:endParaRPr lang="en-US" dirty="0"/>
          </a:p>
        </p:txBody>
      </p:sp>
      <p:sp>
        <p:nvSpPr>
          <p:cNvPr id="4" name="Content Placeholder 3">
            <a:extLst>
              <a:ext uri="{FF2B5EF4-FFF2-40B4-BE49-F238E27FC236}">
                <a16:creationId xmlns:a16="http://schemas.microsoft.com/office/drawing/2014/main" id="{A8229C22-2214-99AA-EC78-D05EB9363ED1}"/>
              </a:ext>
            </a:extLst>
          </p:cNvPr>
          <p:cNvSpPr>
            <a:spLocks noGrp="1"/>
          </p:cNvSpPr>
          <p:nvPr>
            <p:ph sz="half" idx="4294967295"/>
          </p:nvPr>
        </p:nvSpPr>
        <p:spPr>
          <a:xfrm>
            <a:off x="973890" y="1585130"/>
            <a:ext cx="10379907" cy="5023060"/>
          </a:xfrm>
        </p:spPr>
        <p:txBody>
          <a:bodyPr vert="horz" lIns="0" tIns="0" rIns="0" bIns="0" rtlCol="0" anchor="t">
            <a:normAutofit/>
          </a:bodyPr>
          <a:lstStyle/>
          <a:p>
            <a:pPr marL="457200" lvl="0" indent="-412750" algn="l" rtl="0">
              <a:lnSpc>
                <a:spcPct val="100000"/>
              </a:lnSpc>
              <a:spcBef>
                <a:spcPts val="1000"/>
              </a:spcBef>
              <a:spcAft>
                <a:spcPts val="0"/>
              </a:spcAft>
              <a:buClr>
                <a:schemeClr val="accent1"/>
              </a:buClr>
              <a:buSzPts val="2900"/>
              <a:buFont typeface="Arial" panose="020B0604020202020204" pitchFamily="34" charset="0"/>
              <a:buChar char="•"/>
            </a:pPr>
            <a:r>
              <a:rPr lang="en-US" dirty="0">
                <a:solidFill>
                  <a:schemeClr val="bg1"/>
                </a:solidFill>
                <a:latin typeface="Arial"/>
                <a:cs typeface="Calibri"/>
              </a:rPr>
              <a:t>CoP should consist of three or more members to foster a culture of collaboration.</a:t>
            </a:r>
          </a:p>
          <a:p>
            <a:pPr marL="457200" lvl="0" indent="-412750" algn="l" rtl="0">
              <a:lnSpc>
                <a:spcPct val="100000"/>
              </a:lnSpc>
              <a:spcBef>
                <a:spcPts val="0"/>
              </a:spcBef>
              <a:spcAft>
                <a:spcPts val="0"/>
              </a:spcAft>
              <a:buClr>
                <a:schemeClr val="accent1"/>
              </a:buClr>
              <a:buSzPts val="2900"/>
              <a:buFont typeface="Arial" panose="020B0604020202020204" pitchFamily="34" charset="0"/>
              <a:buChar char="•"/>
            </a:pPr>
            <a:r>
              <a:rPr lang="en-US" dirty="0">
                <a:solidFill>
                  <a:schemeClr val="bg1"/>
                </a:solidFill>
                <a:latin typeface="Arial"/>
                <a:cs typeface="Calibri"/>
              </a:rPr>
              <a:t>Time commitment can vary depending on involvement, but the expectation is 3-5 hours a month for active members.</a:t>
            </a:r>
          </a:p>
          <a:p>
            <a:pPr marL="457200" lvl="0" indent="-412750" algn="l" rtl="0">
              <a:lnSpc>
                <a:spcPct val="100000"/>
              </a:lnSpc>
              <a:spcBef>
                <a:spcPts val="0"/>
              </a:spcBef>
              <a:spcAft>
                <a:spcPts val="0"/>
              </a:spcAft>
              <a:buClr>
                <a:schemeClr val="accent1"/>
              </a:buClr>
              <a:buSzPts val="2900"/>
              <a:buFont typeface="Arial" panose="020B0604020202020204" pitchFamily="34" charset="0"/>
              <a:buChar char="•"/>
            </a:pPr>
            <a:r>
              <a:rPr lang="en-US" dirty="0">
                <a:solidFill>
                  <a:schemeClr val="bg1"/>
                </a:solidFill>
                <a:latin typeface="Arial"/>
                <a:cs typeface="Calibri"/>
              </a:rPr>
              <a:t>CoP can be managed through asynchronous communication, but the core team should meet at least once a month to ensure content is maintained and updated.</a:t>
            </a:r>
          </a:p>
          <a:p>
            <a:pPr marL="457200" lvl="0" indent="-412750" algn="l" rtl="0">
              <a:lnSpc>
                <a:spcPct val="100000"/>
              </a:lnSpc>
              <a:spcBef>
                <a:spcPts val="0"/>
              </a:spcBef>
              <a:spcAft>
                <a:spcPts val="0"/>
              </a:spcAft>
              <a:buClr>
                <a:schemeClr val="accent1"/>
              </a:buClr>
              <a:buSzPts val="2900"/>
              <a:buFont typeface="Arial" panose="020B0604020202020204" pitchFamily="34" charset="0"/>
              <a:buChar char="•"/>
            </a:pPr>
            <a:r>
              <a:rPr lang="en-US" dirty="0">
                <a:solidFill>
                  <a:schemeClr val="bg1"/>
                </a:solidFill>
                <a:latin typeface="Arial"/>
                <a:cs typeface="Calibri"/>
              </a:rPr>
              <a:t>Great article</a:t>
            </a:r>
            <a:r>
              <a:rPr lang="en-US" dirty="0">
                <a:solidFill>
                  <a:srgbClr val="004F70"/>
                </a:solidFill>
                <a:uFill>
                  <a:noFill/>
                </a:uFill>
                <a:latin typeface="Arial"/>
                <a:cs typeface="Calibri"/>
                <a:hlinkClick r:id="rId2">
                  <a:extLst>
                    <a:ext uri="{A12FA001-AC4F-418D-AE19-62706E023703}">
                      <ahyp:hlinkClr xmlns:ahyp="http://schemas.microsoft.com/office/drawing/2018/hyperlinkcolor" val="tx"/>
                    </a:ext>
                  </a:extLst>
                </a:hlinkClick>
              </a:rPr>
              <a:t> </a:t>
            </a:r>
            <a:r>
              <a:rPr lang="en-US" u="sng" dirty="0">
                <a:solidFill>
                  <a:schemeClr val="bg1"/>
                </a:solidFill>
                <a:latin typeface="Arial"/>
                <a:cs typeface="Calibri"/>
                <a:hlinkClick r:id="rId2">
                  <a:extLst>
                    <a:ext uri="{A12FA001-AC4F-418D-AE19-62706E023703}">
                      <ahyp:hlinkClr xmlns:ahyp="http://schemas.microsoft.com/office/drawing/2018/hyperlinkcolor" val="tx"/>
                    </a:ext>
                  </a:extLst>
                </a:hlinkClick>
              </a:rPr>
              <a:t>The Role of Communities of Practice in Cloud Skills</a:t>
            </a:r>
            <a:endParaRPr lang="en-US" dirty="0">
              <a:solidFill>
                <a:schemeClr val="bg1"/>
              </a:solidFill>
              <a:latin typeface="Arial"/>
              <a:cs typeface="Calibri"/>
            </a:endParaRPr>
          </a:p>
          <a:p>
            <a:pPr marL="285750" indent="-285750">
              <a:lnSpc>
                <a:spcPct val="100000"/>
              </a:lnSpc>
              <a:buClr>
                <a:schemeClr val="accent1"/>
              </a:buClr>
              <a:buSzPct val="100000"/>
              <a:buFont typeface="Arial" panose="020B0604020202020204" pitchFamily="34" charset="0"/>
              <a:buChar char="•"/>
            </a:pPr>
            <a:endParaRPr lang="en-US" sz="1600" dirty="0">
              <a:solidFill>
                <a:schemeClr val="bg1"/>
              </a:solidFill>
            </a:endParaRPr>
          </a:p>
        </p:txBody>
      </p:sp>
    </p:spTree>
    <p:extLst>
      <p:ext uri="{BB962C8B-B14F-4D97-AF65-F5344CB8AC3E}">
        <p14:creationId xmlns:p14="http://schemas.microsoft.com/office/powerpoint/2010/main" val="2510384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121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81015-9A65-AD5D-6B49-31E3BC01EFA5}"/>
              </a:ext>
            </a:extLst>
          </p:cNvPr>
          <p:cNvSpPr>
            <a:spLocks noGrp="1"/>
          </p:cNvSpPr>
          <p:nvPr>
            <p:ph type="title"/>
          </p:nvPr>
        </p:nvSpPr>
        <p:spPr/>
        <p:txBody>
          <a:bodyPr/>
          <a:lstStyle/>
          <a:p>
            <a:r>
              <a:rPr lang="en-US" dirty="0">
                <a:latin typeface="Arial"/>
                <a:cs typeface="Arial"/>
              </a:rPr>
              <a:t>What is it?</a:t>
            </a:r>
          </a:p>
        </p:txBody>
      </p:sp>
      <p:pic>
        <p:nvPicPr>
          <p:cNvPr id="6" name="Content Placeholder 5">
            <a:extLst>
              <a:ext uri="{FF2B5EF4-FFF2-40B4-BE49-F238E27FC236}">
                <a16:creationId xmlns:a16="http://schemas.microsoft.com/office/drawing/2014/main" id="{FFA0F069-FD1E-9433-0845-C705DF9897E7}"/>
              </a:ext>
            </a:extLst>
          </p:cNvPr>
          <p:cNvPicPr>
            <a:picLocks noGrp="1" noChangeAspect="1"/>
          </p:cNvPicPr>
          <p:nvPr>
            <p:ph sz="half" idx="2"/>
          </p:nvPr>
        </p:nvPicPr>
        <p:blipFill>
          <a:blip r:embed="rId2"/>
          <a:stretch>
            <a:fillRect/>
          </a:stretch>
        </p:blipFill>
        <p:spPr>
          <a:xfrm>
            <a:off x="6729748" y="436966"/>
            <a:ext cx="4624051" cy="5984067"/>
          </a:xfrm>
        </p:spPr>
      </p:pic>
      <p:sp>
        <p:nvSpPr>
          <p:cNvPr id="4" name="Content Placeholder 3">
            <a:extLst>
              <a:ext uri="{FF2B5EF4-FFF2-40B4-BE49-F238E27FC236}">
                <a16:creationId xmlns:a16="http://schemas.microsoft.com/office/drawing/2014/main" id="{F281D7C0-7306-1800-C71C-FC4C43FAB728}"/>
              </a:ext>
            </a:extLst>
          </p:cNvPr>
          <p:cNvSpPr>
            <a:spLocks noGrp="1"/>
          </p:cNvSpPr>
          <p:nvPr>
            <p:ph sz="half" idx="4294967295"/>
          </p:nvPr>
        </p:nvSpPr>
        <p:spPr>
          <a:xfrm>
            <a:off x="973891" y="1720646"/>
            <a:ext cx="5285507" cy="4567084"/>
          </a:xfrm>
        </p:spPr>
        <p:txBody>
          <a:bodyPr vert="horz" lIns="0" tIns="0" rIns="0" bIns="0" rtlCol="0" anchor="t">
            <a:normAutofit/>
          </a:bodyPr>
          <a:lstStyle/>
          <a:p>
            <a:r>
              <a:rPr lang="en-US" sz="2000" dirty="0">
                <a:latin typeface="Arial"/>
                <a:cs typeface="Arial"/>
              </a:rPr>
              <a:t>The following document was developed to help organizations in the industry identify ways to enhance training packages for their staff under the cloud services and architecture umbrella.</a:t>
            </a:r>
            <a:endParaRPr lang="en-US" sz="2000" dirty="0"/>
          </a:p>
        </p:txBody>
      </p:sp>
    </p:spTree>
    <p:extLst>
      <p:ext uri="{BB962C8B-B14F-4D97-AF65-F5344CB8AC3E}">
        <p14:creationId xmlns:p14="http://schemas.microsoft.com/office/powerpoint/2010/main" val="2632030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a:extLst>
              <a:ext uri="{FF2B5EF4-FFF2-40B4-BE49-F238E27FC236}">
                <a16:creationId xmlns:a16="http://schemas.microsoft.com/office/drawing/2014/main" id="{A5BE4874-2853-55CB-A71E-A4CA782EBCD4}"/>
              </a:ext>
            </a:extLst>
          </p:cNvPr>
          <p:cNvSpPr/>
          <p:nvPr/>
        </p:nvSpPr>
        <p:spPr>
          <a:xfrm>
            <a:off x="3815930" y="2863214"/>
            <a:ext cx="7525677" cy="5657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Limited/no budget for training.</a:t>
            </a:r>
            <a:endParaRPr lang="en-CA" sz="1400" dirty="0">
              <a:latin typeface="Arial" panose="020B0604020202020204" pitchFamily="34" charset="0"/>
              <a:cs typeface="Arial" panose="020B0604020202020204" pitchFamily="34" charset="0"/>
            </a:endParaRPr>
          </a:p>
        </p:txBody>
      </p:sp>
      <p:sp>
        <p:nvSpPr>
          <p:cNvPr id="39" name="Rounded Rectangle 38">
            <a:extLst>
              <a:ext uri="{FF2B5EF4-FFF2-40B4-BE49-F238E27FC236}">
                <a16:creationId xmlns:a16="http://schemas.microsoft.com/office/drawing/2014/main" id="{2EF41D6B-6036-D1AE-256D-7FEB9DA5F654}"/>
              </a:ext>
            </a:extLst>
          </p:cNvPr>
          <p:cNvSpPr/>
          <p:nvPr/>
        </p:nvSpPr>
        <p:spPr>
          <a:xfrm>
            <a:off x="3828122" y="3521582"/>
            <a:ext cx="7525677" cy="5657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Free vendor training is acceptable however, more training is usually needed.</a:t>
            </a:r>
            <a:endParaRPr lang="en-CA" sz="1400" dirty="0">
              <a:latin typeface="Arial" panose="020B0604020202020204" pitchFamily="34" charset="0"/>
              <a:cs typeface="Arial" panose="020B0604020202020204" pitchFamily="34" charset="0"/>
            </a:endParaRPr>
          </a:p>
        </p:txBody>
      </p:sp>
      <p:sp>
        <p:nvSpPr>
          <p:cNvPr id="40" name="Rounded Rectangle 39">
            <a:extLst>
              <a:ext uri="{FF2B5EF4-FFF2-40B4-BE49-F238E27FC236}">
                <a16:creationId xmlns:a16="http://schemas.microsoft.com/office/drawing/2014/main" id="{791217A9-EEED-D8D3-35E1-621195A24F3E}"/>
              </a:ext>
            </a:extLst>
          </p:cNvPr>
          <p:cNvSpPr/>
          <p:nvPr/>
        </p:nvSpPr>
        <p:spPr>
          <a:xfrm>
            <a:off x="3828122" y="4399406"/>
            <a:ext cx="7525677" cy="5657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Motivate for required budget and time needed for cloud skills development.</a:t>
            </a:r>
            <a:endParaRPr lang="en-CA" sz="1400" dirty="0">
              <a:latin typeface="Arial" panose="020B0604020202020204" pitchFamily="34" charset="0"/>
              <a:cs typeface="Arial" panose="020B0604020202020204" pitchFamily="34" charset="0"/>
            </a:endParaRPr>
          </a:p>
        </p:txBody>
      </p:sp>
      <p:sp>
        <p:nvSpPr>
          <p:cNvPr id="37" name="Rounded Rectangle 36">
            <a:extLst>
              <a:ext uri="{FF2B5EF4-FFF2-40B4-BE49-F238E27FC236}">
                <a16:creationId xmlns:a16="http://schemas.microsoft.com/office/drawing/2014/main" id="{D21D73C5-0D32-6ED9-3142-ABB300178E8D}"/>
              </a:ext>
            </a:extLst>
          </p:cNvPr>
          <p:cNvSpPr/>
          <p:nvPr/>
        </p:nvSpPr>
        <p:spPr>
          <a:xfrm>
            <a:off x="3815930" y="2180462"/>
            <a:ext cx="7525677" cy="5657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Not easy to prioritize training over other work and dedicate the time.</a:t>
            </a:r>
            <a:endParaRPr lang="en-CA" sz="14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9981015-9A65-AD5D-6B49-31E3BC01EFA5}"/>
              </a:ext>
            </a:extLst>
          </p:cNvPr>
          <p:cNvSpPr>
            <a:spLocks noGrp="1"/>
          </p:cNvSpPr>
          <p:nvPr>
            <p:ph type="title"/>
          </p:nvPr>
        </p:nvSpPr>
        <p:spPr/>
        <p:txBody>
          <a:bodyPr/>
          <a:lstStyle/>
          <a:p>
            <a:r>
              <a:rPr lang="en-US" dirty="0">
                <a:latin typeface="Arial"/>
                <a:cs typeface="Arial"/>
              </a:rPr>
              <a:t>Framework for business case</a:t>
            </a:r>
          </a:p>
        </p:txBody>
      </p:sp>
      <p:grpSp>
        <p:nvGrpSpPr>
          <p:cNvPr id="7" name="Group 6">
            <a:extLst>
              <a:ext uri="{FF2B5EF4-FFF2-40B4-BE49-F238E27FC236}">
                <a16:creationId xmlns:a16="http://schemas.microsoft.com/office/drawing/2014/main" id="{4BBED98B-BF89-1298-0055-DA967658D394}"/>
              </a:ext>
            </a:extLst>
          </p:cNvPr>
          <p:cNvGrpSpPr/>
          <p:nvPr/>
        </p:nvGrpSpPr>
        <p:grpSpPr>
          <a:xfrm>
            <a:off x="1249788" y="2228941"/>
            <a:ext cx="2566144" cy="2848806"/>
            <a:chOff x="973889" y="1507024"/>
            <a:chExt cx="2566144" cy="2848806"/>
          </a:xfrm>
        </p:grpSpPr>
        <p:cxnSp>
          <p:nvCxnSpPr>
            <p:cNvPr id="12" name="Connector: Elbow 8">
              <a:extLst>
                <a:ext uri="{FF2B5EF4-FFF2-40B4-BE49-F238E27FC236}">
                  <a16:creationId xmlns:a16="http://schemas.microsoft.com/office/drawing/2014/main" id="{09492F16-9FD3-15F8-E72E-113A3A8A3791}"/>
                </a:ext>
              </a:extLst>
            </p:cNvPr>
            <p:cNvCxnSpPr>
              <a:cxnSpLocks/>
            </p:cNvCxnSpPr>
            <p:nvPr/>
          </p:nvCxnSpPr>
          <p:spPr>
            <a:xfrm flipV="1">
              <a:off x="2277532" y="2424190"/>
              <a:ext cx="1262501" cy="34269"/>
            </a:xfrm>
            <a:prstGeom prst="bentConnector3">
              <a:avLst>
                <a:gd name="adj1" fmla="val 50000"/>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38F2305-041E-B3D5-F77C-28A14A0A1962}"/>
                </a:ext>
              </a:extLst>
            </p:cNvPr>
            <p:cNvSpPr/>
            <p:nvPr/>
          </p:nvSpPr>
          <p:spPr>
            <a:xfrm>
              <a:off x="973890" y="3554642"/>
              <a:ext cx="2116183" cy="8011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Deliverable</a:t>
              </a:r>
              <a:endParaRPr lang="en-CA"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979C6C8-2858-FE05-C595-91872D7F37E5}"/>
                </a:ext>
              </a:extLst>
            </p:cNvPr>
            <p:cNvSpPr/>
            <p:nvPr/>
          </p:nvSpPr>
          <p:spPr>
            <a:xfrm>
              <a:off x="973889" y="1507024"/>
              <a:ext cx="2116183" cy="183580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Challenges</a:t>
              </a:r>
              <a:endParaRPr lang="en-CA" dirty="0">
                <a:latin typeface="Arial" panose="020B0604020202020204" pitchFamily="34" charset="0"/>
                <a:cs typeface="Arial" panose="020B0604020202020204" pitchFamily="34" charset="0"/>
              </a:endParaRPr>
            </a:p>
          </p:txBody>
        </p:sp>
        <p:cxnSp>
          <p:nvCxnSpPr>
            <p:cNvPr id="13" name="Connector: Elbow 9">
              <a:extLst>
                <a:ext uri="{FF2B5EF4-FFF2-40B4-BE49-F238E27FC236}">
                  <a16:creationId xmlns:a16="http://schemas.microsoft.com/office/drawing/2014/main" id="{65AE1DBD-E986-C789-404F-6E19FE8F63C4}"/>
                </a:ext>
              </a:extLst>
            </p:cNvPr>
            <p:cNvCxnSpPr>
              <a:cxnSpLocks/>
              <a:stCxn id="9" idx="3"/>
            </p:cNvCxnSpPr>
            <p:nvPr/>
          </p:nvCxnSpPr>
          <p:spPr>
            <a:xfrm>
              <a:off x="3090072" y="2424925"/>
              <a:ext cx="449961" cy="658818"/>
            </a:xfrm>
            <a:prstGeom prst="bentConnector3">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5" name="Connector: Elbow 19">
              <a:extLst>
                <a:ext uri="{FF2B5EF4-FFF2-40B4-BE49-F238E27FC236}">
                  <a16:creationId xmlns:a16="http://schemas.microsoft.com/office/drawing/2014/main" id="{07154827-32F7-0FFD-C798-9821B26492A2}"/>
                </a:ext>
              </a:extLst>
            </p:cNvPr>
            <p:cNvCxnSpPr>
              <a:cxnSpLocks/>
            </p:cNvCxnSpPr>
            <p:nvPr/>
          </p:nvCxnSpPr>
          <p:spPr>
            <a:xfrm rot="5400000" flipH="1" flipV="1">
              <a:off x="3022783" y="2041103"/>
              <a:ext cx="807678" cy="226819"/>
            </a:xfrm>
            <a:prstGeom prst="bentConnector2">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7" name="Connector: Elbow 29">
              <a:extLst>
                <a:ext uri="{FF2B5EF4-FFF2-40B4-BE49-F238E27FC236}">
                  <a16:creationId xmlns:a16="http://schemas.microsoft.com/office/drawing/2014/main" id="{B406F88A-10FE-B38C-0B6B-4CE397CF86D4}"/>
                </a:ext>
              </a:extLst>
            </p:cNvPr>
            <p:cNvCxnSpPr>
              <a:cxnSpLocks/>
              <a:stCxn id="8" idx="3"/>
            </p:cNvCxnSpPr>
            <p:nvPr/>
          </p:nvCxnSpPr>
          <p:spPr>
            <a:xfrm flipV="1">
              <a:off x="3090073" y="3955046"/>
              <a:ext cx="449959" cy="190"/>
            </a:xfrm>
            <a:prstGeom prst="bentConnector3">
              <a:avLst>
                <a:gd name="adj1" fmla="val 50000"/>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5798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2EA2-3684-28B3-4494-E76E705C0BAF}"/>
              </a:ext>
            </a:extLst>
          </p:cNvPr>
          <p:cNvSpPr>
            <a:spLocks noGrp="1"/>
          </p:cNvSpPr>
          <p:nvPr>
            <p:ph type="title"/>
          </p:nvPr>
        </p:nvSpPr>
        <p:spPr/>
        <p:txBody>
          <a:bodyPr/>
          <a:lstStyle/>
          <a:p>
            <a:r>
              <a:rPr lang="en-US" dirty="0"/>
              <a:t>Overview</a:t>
            </a:r>
          </a:p>
        </p:txBody>
      </p:sp>
      <p:pic>
        <p:nvPicPr>
          <p:cNvPr id="8" name="Content Placeholder 7" descr="A group of people skydiving in the sky&#10;&#10;Description automatically generated">
            <a:extLst>
              <a:ext uri="{FF2B5EF4-FFF2-40B4-BE49-F238E27FC236}">
                <a16:creationId xmlns:a16="http://schemas.microsoft.com/office/drawing/2014/main" id="{835CB229-CC15-D169-653F-B1E689903C2E}"/>
              </a:ext>
            </a:extLst>
          </p:cNvPr>
          <p:cNvPicPr>
            <a:picLocks noGrp="1" noChangeAspect="1"/>
          </p:cNvPicPr>
          <p:nvPr>
            <p:ph sz="half" idx="2"/>
          </p:nvPr>
        </p:nvPicPr>
        <p:blipFill rotWithShape="1">
          <a:blip r:embed="rId2"/>
          <a:srcRect l="8391" r="11411"/>
          <a:stretch/>
        </p:blipFill>
        <p:spPr>
          <a:xfrm>
            <a:off x="6661877" y="1478870"/>
            <a:ext cx="4691922" cy="3900260"/>
          </a:xfrm>
        </p:spPr>
      </p:pic>
      <p:sp>
        <p:nvSpPr>
          <p:cNvPr id="4" name="Content Placeholder 3">
            <a:extLst>
              <a:ext uri="{FF2B5EF4-FFF2-40B4-BE49-F238E27FC236}">
                <a16:creationId xmlns:a16="http://schemas.microsoft.com/office/drawing/2014/main" id="{B36C8C39-0CCA-5EFF-E6CA-7EA0DD10B183}"/>
              </a:ext>
            </a:extLst>
          </p:cNvPr>
          <p:cNvSpPr>
            <a:spLocks noGrp="1"/>
          </p:cNvSpPr>
          <p:nvPr>
            <p:ph sz="half" idx="4294967295"/>
          </p:nvPr>
        </p:nvSpPr>
        <p:spPr>
          <a:xfrm>
            <a:off x="973891" y="1585130"/>
            <a:ext cx="5045909" cy="4702600"/>
          </a:xfrm>
        </p:spPr>
        <p:txBody>
          <a:bodyPr/>
          <a:lstStyle/>
          <a:p>
            <a:r>
              <a:rPr lang="en-US" sz="1600" b="1" dirty="0">
                <a:ea typeface="Calibri"/>
                <a:cs typeface="Arial" panose="020B0604020202020204" pitchFamily="34" charset="0"/>
              </a:rPr>
              <a:t>Business Case Target Audience:</a:t>
            </a:r>
            <a:r>
              <a:rPr lang="en-US" sz="1600" dirty="0">
                <a:ea typeface="Calibri" panose="020F0502020204030204"/>
                <a:cs typeface="Arial" panose="020B0604020202020204" pitchFamily="34" charset="0"/>
              </a:rPr>
              <a:t> Senior Leadership</a:t>
            </a:r>
            <a:endParaRPr lang="en-US" sz="1600" dirty="0">
              <a:cs typeface="Arial" panose="020B0604020202020204" pitchFamily="34" charset="0"/>
            </a:endParaRPr>
          </a:p>
          <a:p>
            <a:r>
              <a:rPr lang="en-US" sz="1600" b="1" dirty="0">
                <a:ea typeface="Calibri"/>
                <a:cs typeface="Arial" panose="020B0604020202020204" pitchFamily="34" charset="0"/>
              </a:rPr>
              <a:t>Objective:</a:t>
            </a:r>
            <a:r>
              <a:rPr lang="en-US" sz="1600" dirty="0">
                <a:ea typeface="Calibri"/>
                <a:cs typeface="Arial" panose="020B0604020202020204" pitchFamily="34" charset="0"/>
              </a:rPr>
              <a:t> Secure appropriate resources for training &amp; development, which is required to build necessary cloud skills and expertise</a:t>
            </a:r>
            <a:endParaRPr lang="en-US" sz="1600" dirty="0">
              <a:cs typeface="Arial" panose="020B0604020202020204" pitchFamily="34" charset="0"/>
            </a:endParaRPr>
          </a:p>
          <a:p>
            <a:r>
              <a:rPr lang="en-US" sz="1600" b="1" dirty="0">
                <a:ea typeface="Calibri"/>
                <a:cs typeface="Arial" panose="020B0604020202020204" pitchFamily="34" charset="0"/>
              </a:rPr>
              <a:t>Scope:</a:t>
            </a:r>
            <a:endParaRPr lang="en-US" sz="1600" dirty="0">
              <a:cs typeface="Arial" panose="020B0604020202020204" pitchFamily="34" charset="0"/>
            </a:endParaRPr>
          </a:p>
          <a:p>
            <a:pPr lvl="1"/>
            <a:r>
              <a:rPr lang="en-US" sz="1600" dirty="0">
                <a:ea typeface="Calibri"/>
                <a:cs typeface="Arial" panose="020B0604020202020204" pitchFamily="34" charset="0"/>
              </a:rPr>
              <a:t>Focused on training and skills development for internal utility employees</a:t>
            </a:r>
            <a:endParaRPr lang="en-US" sz="1600" dirty="0">
              <a:cs typeface="Arial" panose="020B0604020202020204" pitchFamily="34" charset="0"/>
            </a:endParaRPr>
          </a:p>
          <a:p>
            <a:pPr lvl="1"/>
            <a:r>
              <a:rPr lang="en-US" sz="1600" dirty="0">
                <a:ea typeface="Calibri"/>
                <a:cs typeface="Arial" panose="020B0604020202020204" pitchFamily="34" charset="0"/>
              </a:rPr>
              <a:t>Does not include contractor or consultant - assume that these resources are already skilled and will continue to maintain relevant skills</a:t>
            </a:r>
            <a:endParaRPr lang="en-US" sz="1600" dirty="0">
              <a:cs typeface="Arial" panose="020B0604020202020204" pitchFamily="34" charset="0"/>
            </a:endParaRPr>
          </a:p>
          <a:p>
            <a:pPr lvl="1"/>
            <a:r>
              <a:rPr lang="en-US" sz="1600" dirty="0">
                <a:ea typeface="Calibri"/>
                <a:cs typeface="Arial" panose="020B0604020202020204" pitchFamily="34" charset="0"/>
              </a:rPr>
              <a:t>Includes foundational cloud skills (e.g. cloud networking, landing zones) + cloud management skills (cloud vendor management, cloud SLA, fin ops etc.) + domain cloud skills (data / analytics, integration, IoT, cybersecurity) + application / technology specific cloud skills (e.g. VMWare on Cloud, MS Data Bricks, SAP Success Factors, Azure Kubernetes services etc.) </a:t>
            </a:r>
            <a:endParaRPr lang="en-US" sz="1600" dirty="0">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1752187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39B5D0-BB45-3D1E-DE99-EB318C259801}"/>
              </a:ext>
            </a:extLst>
          </p:cNvPr>
          <p:cNvSpPr/>
          <p:nvPr/>
        </p:nvSpPr>
        <p:spPr>
          <a:xfrm>
            <a:off x="763571" y="1585129"/>
            <a:ext cx="4609708" cy="36481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AC2EA2-3684-28B3-4494-E76E705C0BAF}"/>
              </a:ext>
            </a:extLst>
          </p:cNvPr>
          <p:cNvSpPr>
            <a:spLocks noGrp="1"/>
          </p:cNvSpPr>
          <p:nvPr>
            <p:ph type="title"/>
          </p:nvPr>
        </p:nvSpPr>
        <p:spPr>
          <a:xfrm>
            <a:off x="973891" y="570271"/>
            <a:ext cx="10379908" cy="688903"/>
          </a:xfrm>
        </p:spPr>
        <p:txBody>
          <a:bodyPr/>
          <a:lstStyle/>
          <a:p>
            <a:r>
              <a:rPr lang="en-US" dirty="0">
                <a:latin typeface="Arial"/>
                <a:cs typeface="Arial"/>
              </a:rPr>
              <a:t>Cost / Benefit analysis</a:t>
            </a:r>
            <a:endParaRPr lang="en-US" dirty="0"/>
          </a:p>
        </p:txBody>
      </p:sp>
      <p:sp>
        <p:nvSpPr>
          <p:cNvPr id="4" name="Content Placeholder 3">
            <a:extLst>
              <a:ext uri="{FF2B5EF4-FFF2-40B4-BE49-F238E27FC236}">
                <a16:creationId xmlns:a16="http://schemas.microsoft.com/office/drawing/2014/main" id="{B36C8C39-0CCA-5EFF-E6CA-7EA0DD10B183}"/>
              </a:ext>
            </a:extLst>
          </p:cNvPr>
          <p:cNvSpPr>
            <a:spLocks noGrp="1"/>
          </p:cNvSpPr>
          <p:nvPr>
            <p:ph sz="half" idx="4294967295"/>
          </p:nvPr>
        </p:nvSpPr>
        <p:spPr>
          <a:xfrm>
            <a:off x="983319" y="1727957"/>
            <a:ext cx="4173144" cy="3335663"/>
          </a:xfrm>
        </p:spPr>
        <p:txBody>
          <a:bodyPr>
            <a:normAutofit/>
          </a:bodyPr>
          <a:lstStyle/>
          <a:p>
            <a:pPr marL="0" indent="0">
              <a:buNone/>
            </a:pPr>
            <a:r>
              <a:rPr lang="en-US" sz="1400" b="1" dirty="0">
                <a:solidFill>
                  <a:schemeClr val="bg1"/>
                </a:solidFill>
                <a:ea typeface="+mn-lt"/>
                <a:cs typeface="Arial" panose="020B0604020202020204" pitchFamily="34" charset="0"/>
              </a:rPr>
              <a:t>Costs:</a:t>
            </a:r>
            <a:endParaRPr lang="en-US" sz="1400" dirty="0">
              <a:solidFill>
                <a:schemeClr val="bg1"/>
              </a:solidFill>
              <a:ea typeface="Calibri"/>
              <a:cs typeface="Arial" panose="020B0604020202020204" pitchFamily="34" charset="0"/>
            </a:endParaRPr>
          </a:p>
          <a:p>
            <a:r>
              <a:rPr lang="en-US" sz="1400" dirty="0">
                <a:solidFill>
                  <a:schemeClr val="bg1"/>
                </a:solidFill>
                <a:ea typeface="+mn-lt"/>
                <a:cs typeface="Arial" panose="020B0604020202020204" pitchFamily="34" charset="0"/>
              </a:rPr>
              <a:t>One-off training costs</a:t>
            </a:r>
            <a:endParaRPr lang="en-US" sz="1400" dirty="0">
              <a:solidFill>
                <a:schemeClr val="bg1"/>
              </a:solidFill>
              <a:cs typeface="Arial" panose="020B0604020202020204" pitchFamily="34" charset="0"/>
            </a:endParaRPr>
          </a:p>
          <a:p>
            <a:r>
              <a:rPr lang="en-US" sz="1400" dirty="0">
                <a:solidFill>
                  <a:schemeClr val="bg1"/>
                </a:solidFill>
                <a:ea typeface="+mn-lt"/>
                <a:cs typeface="Arial" panose="020B0604020202020204" pitchFamily="34" charset="0"/>
              </a:rPr>
              <a:t>Ongoing training to develop skills, maintain skills, learn new skills (e.g. Chat GPT) + transition / turnover of staff</a:t>
            </a:r>
            <a:endParaRPr lang="en-US" sz="1400" dirty="0">
              <a:solidFill>
                <a:schemeClr val="bg1"/>
              </a:solidFill>
              <a:cs typeface="Arial" panose="020B0604020202020204" pitchFamily="34" charset="0"/>
            </a:endParaRPr>
          </a:p>
          <a:p>
            <a:r>
              <a:rPr lang="en-US" sz="1400" dirty="0">
                <a:solidFill>
                  <a:schemeClr val="bg1"/>
                </a:solidFill>
                <a:ea typeface="+mn-lt"/>
                <a:cs typeface="Arial" panose="020B0604020202020204" pitchFamily="34" charset="0"/>
              </a:rPr>
              <a:t>Types of costs to be planned for:</a:t>
            </a:r>
            <a:endParaRPr lang="en-US" sz="1400" dirty="0">
              <a:solidFill>
                <a:schemeClr val="bg1"/>
              </a:solidFill>
              <a:cs typeface="Arial" panose="020B0604020202020204" pitchFamily="34" charset="0"/>
            </a:endParaRPr>
          </a:p>
          <a:p>
            <a:pPr marL="285750" indent="-285750">
              <a:buFont typeface="Arial" panose="020B0604020202020204" pitchFamily="34" charset="0"/>
              <a:buChar char="•"/>
            </a:pPr>
            <a:r>
              <a:rPr lang="en-US" sz="1400" dirty="0">
                <a:solidFill>
                  <a:schemeClr val="bg1"/>
                </a:solidFill>
                <a:ea typeface="+mn-lt"/>
                <a:cs typeface="Arial" panose="020B0604020202020204" pitchFamily="34" charset="0"/>
              </a:rPr>
              <a:t>Course / conference</a:t>
            </a:r>
            <a:endParaRPr lang="en-US" sz="1400" dirty="0">
              <a:solidFill>
                <a:schemeClr val="bg1"/>
              </a:solidFill>
              <a:cs typeface="Arial" panose="020B0604020202020204" pitchFamily="34" charset="0"/>
            </a:endParaRPr>
          </a:p>
          <a:p>
            <a:pPr marL="285750" indent="-285750">
              <a:buFont typeface="Arial" panose="020B0604020202020204" pitchFamily="34" charset="0"/>
              <a:buChar char="•"/>
            </a:pPr>
            <a:r>
              <a:rPr lang="en-US" sz="1400" dirty="0">
                <a:solidFill>
                  <a:schemeClr val="bg1"/>
                </a:solidFill>
                <a:ea typeface="+mn-lt"/>
                <a:cs typeface="Arial" panose="020B0604020202020204" pitchFamily="34" charset="0"/>
              </a:rPr>
              <a:t>Software / hardware / cloud services</a:t>
            </a:r>
            <a:endParaRPr lang="en-US" sz="1400" dirty="0">
              <a:solidFill>
                <a:schemeClr val="bg1"/>
              </a:solidFill>
              <a:cs typeface="Arial" panose="020B0604020202020204" pitchFamily="34" charset="0"/>
            </a:endParaRPr>
          </a:p>
          <a:p>
            <a:pPr marL="285750" indent="-285750">
              <a:buFont typeface="Arial" panose="020B0604020202020204" pitchFamily="34" charset="0"/>
              <a:buChar char="•"/>
            </a:pPr>
            <a:r>
              <a:rPr lang="en-US" sz="1400" dirty="0">
                <a:solidFill>
                  <a:schemeClr val="bg1"/>
                </a:solidFill>
                <a:ea typeface="+mn-lt"/>
                <a:cs typeface="Arial" panose="020B0604020202020204" pitchFamily="34" charset="0"/>
              </a:rPr>
              <a:t>Certification / exams</a:t>
            </a:r>
            <a:endParaRPr lang="en-US" sz="1400" dirty="0">
              <a:solidFill>
                <a:schemeClr val="bg1"/>
              </a:solidFill>
              <a:cs typeface="Arial" panose="020B0604020202020204" pitchFamily="34" charset="0"/>
            </a:endParaRPr>
          </a:p>
          <a:p>
            <a:pPr marL="285750" indent="-285750">
              <a:buFont typeface="Arial" panose="020B0604020202020204" pitchFamily="34" charset="0"/>
              <a:buChar char="•"/>
            </a:pPr>
            <a:r>
              <a:rPr lang="en-US" sz="1400" dirty="0">
                <a:solidFill>
                  <a:schemeClr val="bg1"/>
                </a:solidFill>
                <a:ea typeface="+mn-lt"/>
                <a:cs typeface="Arial" panose="020B0604020202020204" pitchFamily="34" charset="0"/>
              </a:rPr>
              <a:t>Travel</a:t>
            </a:r>
            <a:endParaRPr lang="en-US" sz="1400" dirty="0">
              <a:solidFill>
                <a:schemeClr val="bg1"/>
              </a:solidFill>
              <a:cs typeface="Arial" panose="020B0604020202020204" pitchFamily="34" charset="0"/>
            </a:endParaRPr>
          </a:p>
          <a:p>
            <a:pPr marL="285750" indent="-285750">
              <a:buFont typeface="Arial" panose="020B0604020202020204" pitchFamily="34" charset="0"/>
              <a:buChar char="•"/>
            </a:pPr>
            <a:r>
              <a:rPr lang="en-US" sz="1400" dirty="0">
                <a:solidFill>
                  <a:schemeClr val="bg1"/>
                </a:solidFill>
                <a:ea typeface="+mn-lt"/>
                <a:cs typeface="Arial" panose="020B0604020202020204" pitchFamily="34" charset="0"/>
              </a:rPr>
              <a:t>Resource time (+ backfill costs, if required)</a:t>
            </a:r>
            <a:endParaRPr lang="en-US" sz="1400" dirty="0">
              <a:solidFill>
                <a:schemeClr val="bg1"/>
              </a:solidFill>
              <a:cs typeface="Arial" panose="020B0604020202020204" pitchFamily="34" charset="0"/>
            </a:endParaRPr>
          </a:p>
          <a:p>
            <a:endParaRPr lang="en-US" sz="1800" dirty="0">
              <a:cs typeface="Arial" panose="020B0604020202020204" pitchFamily="34" charset="0"/>
            </a:endParaRPr>
          </a:p>
        </p:txBody>
      </p:sp>
      <p:sp>
        <p:nvSpPr>
          <p:cNvPr id="5" name="Content Placeholder 4">
            <a:extLst>
              <a:ext uri="{FF2B5EF4-FFF2-40B4-BE49-F238E27FC236}">
                <a16:creationId xmlns:a16="http://schemas.microsoft.com/office/drawing/2014/main" id="{196771DF-EF18-DAC3-A399-934BF88E3510}"/>
              </a:ext>
            </a:extLst>
          </p:cNvPr>
          <p:cNvSpPr>
            <a:spLocks noGrp="1"/>
          </p:cNvSpPr>
          <p:nvPr>
            <p:ph sz="half" idx="2"/>
          </p:nvPr>
        </p:nvSpPr>
        <p:spPr>
          <a:xfrm>
            <a:off x="5844619" y="1585129"/>
            <a:ext cx="5872899" cy="4702600"/>
          </a:xfrm>
        </p:spPr>
        <p:txBody>
          <a:bodyPr>
            <a:normAutofit fontScale="25000" lnSpcReduction="20000"/>
          </a:bodyPr>
          <a:lstStyle/>
          <a:p>
            <a:pPr marL="0" indent="0">
              <a:lnSpc>
                <a:spcPct val="120000"/>
              </a:lnSpc>
              <a:buNone/>
            </a:pPr>
            <a:r>
              <a:rPr lang="en-US" sz="5600" b="1" dirty="0">
                <a:ea typeface="+mn-lt"/>
                <a:cs typeface="Arial" panose="020B0604020202020204" pitchFamily="34" charset="0"/>
              </a:rPr>
              <a:t>Benefits:</a:t>
            </a:r>
            <a:endParaRPr lang="en-US" sz="5600" dirty="0">
              <a:ea typeface="Calibri" panose="020F0502020204030204"/>
              <a:cs typeface="Arial" panose="020B0604020202020204" pitchFamily="34" charset="0"/>
            </a:endParaRPr>
          </a:p>
          <a:p>
            <a:pPr marL="0" indent="0">
              <a:lnSpc>
                <a:spcPct val="120000"/>
              </a:lnSpc>
              <a:buNone/>
            </a:pPr>
            <a:endParaRPr lang="en-US" sz="4800" i="1" dirty="0">
              <a:ea typeface="+mn-lt"/>
              <a:cs typeface="Arial" panose="020B0604020202020204" pitchFamily="34" charset="0"/>
            </a:endParaRPr>
          </a:p>
          <a:p>
            <a:pPr marL="0" indent="0">
              <a:lnSpc>
                <a:spcPct val="120000"/>
              </a:lnSpc>
              <a:buNone/>
            </a:pPr>
            <a:r>
              <a:rPr lang="en-US" sz="4800" i="1" dirty="0">
                <a:ea typeface="+mn-lt"/>
                <a:cs typeface="Arial" panose="020B0604020202020204" pitchFamily="34" charset="0"/>
              </a:rPr>
              <a:t>The following benefits may be realized if training is available to utility staff</a:t>
            </a:r>
          </a:p>
          <a:p>
            <a:pPr marL="0" indent="0">
              <a:lnSpc>
                <a:spcPct val="120000"/>
              </a:lnSpc>
              <a:buNone/>
            </a:pPr>
            <a:endParaRPr lang="en-US" sz="4800" dirty="0">
              <a:ea typeface="Calibri" panose="020F0502020204030204"/>
              <a:cs typeface="Arial" panose="020B0604020202020204" pitchFamily="34" charset="0"/>
            </a:endParaRPr>
          </a:p>
          <a:p>
            <a:pPr>
              <a:lnSpc>
                <a:spcPct val="120000"/>
              </a:lnSpc>
            </a:pPr>
            <a:r>
              <a:rPr lang="en-US" sz="4800" dirty="0">
                <a:ea typeface="+mn-lt"/>
                <a:cs typeface="Arial" panose="020B0604020202020204" pitchFamily="34" charset="0"/>
              </a:rPr>
              <a:t>CLOUD PLANNING / STRATEGY:</a:t>
            </a:r>
            <a:endParaRPr lang="en-US" sz="4800" dirty="0">
              <a:cs typeface="Arial" panose="020B0604020202020204" pitchFamily="34" charset="0"/>
            </a:endParaRPr>
          </a:p>
          <a:p>
            <a:pPr lvl="1">
              <a:lnSpc>
                <a:spcPct val="120000"/>
              </a:lnSpc>
            </a:pPr>
            <a:r>
              <a:rPr lang="en-US" sz="4800" dirty="0">
                <a:ea typeface="+mn-lt"/>
                <a:cs typeface="Arial" panose="020B0604020202020204" pitchFamily="34" charset="0"/>
              </a:rPr>
              <a:t>Understand potential to leverage cloud in utilities</a:t>
            </a:r>
            <a:endParaRPr lang="en-US" sz="4800" dirty="0">
              <a:cs typeface="Arial" panose="020B0604020202020204" pitchFamily="34" charset="0"/>
            </a:endParaRPr>
          </a:p>
          <a:p>
            <a:pPr lvl="1">
              <a:lnSpc>
                <a:spcPct val="120000"/>
              </a:lnSpc>
            </a:pPr>
            <a:r>
              <a:rPr lang="en-US" sz="4800" dirty="0">
                <a:ea typeface="+mn-lt"/>
                <a:cs typeface="Arial" panose="020B0604020202020204" pitchFamily="34" charset="0"/>
              </a:rPr>
              <a:t>Understand how to make use of cloud innovations</a:t>
            </a:r>
            <a:endParaRPr lang="en-US" sz="4800" dirty="0">
              <a:cs typeface="Arial" panose="020B0604020202020204" pitchFamily="34" charset="0"/>
            </a:endParaRPr>
          </a:p>
          <a:p>
            <a:pPr lvl="1">
              <a:lnSpc>
                <a:spcPct val="120000"/>
              </a:lnSpc>
            </a:pPr>
            <a:r>
              <a:rPr lang="en-US" sz="4800" dirty="0">
                <a:ea typeface="+mn-lt"/>
                <a:cs typeface="Arial" panose="020B0604020202020204" pitchFamily="34" charset="0"/>
              </a:rPr>
              <a:t>Effective planning to transition from existing on prem to cloud</a:t>
            </a:r>
            <a:endParaRPr lang="en-US" sz="4800" dirty="0">
              <a:cs typeface="Arial" panose="020B0604020202020204" pitchFamily="34" charset="0"/>
            </a:endParaRPr>
          </a:p>
          <a:p>
            <a:pPr>
              <a:lnSpc>
                <a:spcPct val="120000"/>
              </a:lnSpc>
            </a:pPr>
            <a:endParaRPr lang="en-US" sz="4800" dirty="0">
              <a:ea typeface="+mn-lt"/>
              <a:cs typeface="Arial" panose="020B0604020202020204" pitchFamily="34" charset="0"/>
            </a:endParaRPr>
          </a:p>
          <a:p>
            <a:pPr>
              <a:lnSpc>
                <a:spcPct val="120000"/>
              </a:lnSpc>
            </a:pPr>
            <a:r>
              <a:rPr lang="en-US" sz="4800" dirty="0">
                <a:ea typeface="+mn-lt"/>
                <a:cs typeface="Arial" panose="020B0604020202020204" pitchFamily="34" charset="0"/>
              </a:rPr>
              <a:t>CLOUD DESIGN &amp; IMPLEMENTATION:</a:t>
            </a:r>
            <a:endParaRPr lang="en-US" sz="4800" dirty="0">
              <a:cs typeface="Arial" panose="020B0604020202020204" pitchFamily="34" charset="0"/>
            </a:endParaRPr>
          </a:p>
          <a:p>
            <a:pPr lvl="1">
              <a:lnSpc>
                <a:spcPct val="120000"/>
              </a:lnSpc>
            </a:pPr>
            <a:r>
              <a:rPr lang="en-US" sz="4800" dirty="0">
                <a:ea typeface="+mn-lt"/>
                <a:cs typeface="Arial" panose="020B0604020202020204" pitchFamily="34" charset="0"/>
              </a:rPr>
              <a:t>Understand how to leverage / design cloud in the most secure and reliable manner</a:t>
            </a:r>
            <a:endParaRPr lang="en-US" sz="4800" dirty="0">
              <a:cs typeface="Arial" panose="020B0604020202020204" pitchFamily="34" charset="0"/>
            </a:endParaRPr>
          </a:p>
          <a:p>
            <a:pPr lvl="1">
              <a:lnSpc>
                <a:spcPct val="120000"/>
              </a:lnSpc>
            </a:pPr>
            <a:r>
              <a:rPr lang="en-US" sz="4800" dirty="0">
                <a:ea typeface="+mn-lt"/>
                <a:cs typeface="Arial" panose="020B0604020202020204" pitchFamily="34" charset="0"/>
              </a:rPr>
              <a:t>Ability to effectively design integrations across multi-clouds + hybrid cloud </a:t>
            </a:r>
            <a:endParaRPr lang="en-US" sz="4800" dirty="0">
              <a:cs typeface="Arial" panose="020B0604020202020204" pitchFamily="34" charset="0"/>
            </a:endParaRPr>
          </a:p>
          <a:p>
            <a:pPr lvl="1">
              <a:lnSpc>
                <a:spcPct val="120000"/>
              </a:lnSpc>
            </a:pPr>
            <a:r>
              <a:rPr lang="en-US" sz="4800" dirty="0">
                <a:ea typeface="+mn-lt"/>
                <a:cs typeface="Arial" panose="020B0604020202020204" pitchFamily="34" charset="0"/>
              </a:rPr>
              <a:t>Possess skills need to effectively evaluate and make decisions related to cloud as well as different types of available cloud deployment options (IaaS vs PaaS vs SaaS </a:t>
            </a:r>
            <a:r>
              <a:rPr lang="en-US" sz="4800" dirty="0" err="1">
                <a:ea typeface="+mn-lt"/>
                <a:cs typeface="Arial" panose="020B0604020202020204" pitchFamily="34" charset="0"/>
              </a:rPr>
              <a:t>etc</a:t>
            </a:r>
            <a:r>
              <a:rPr lang="en-US" sz="4800" dirty="0">
                <a:ea typeface="+mn-lt"/>
                <a:cs typeface="Arial" panose="020B0604020202020204" pitchFamily="34" charset="0"/>
              </a:rPr>
              <a:t>; public vs private etc.)</a:t>
            </a:r>
            <a:endParaRPr lang="en-US" sz="4800" dirty="0">
              <a:cs typeface="Arial" panose="020B0604020202020204" pitchFamily="34" charset="0"/>
            </a:endParaRPr>
          </a:p>
          <a:p>
            <a:pPr>
              <a:lnSpc>
                <a:spcPct val="120000"/>
              </a:lnSpc>
            </a:pPr>
            <a:endParaRPr lang="en-US" sz="4800" dirty="0">
              <a:ea typeface="+mn-lt"/>
              <a:cs typeface="Arial" panose="020B0604020202020204" pitchFamily="34" charset="0"/>
            </a:endParaRPr>
          </a:p>
          <a:p>
            <a:pPr>
              <a:lnSpc>
                <a:spcPct val="120000"/>
              </a:lnSpc>
            </a:pPr>
            <a:r>
              <a:rPr lang="en-US" sz="4800" dirty="0">
                <a:ea typeface="+mn-lt"/>
                <a:cs typeface="Arial" panose="020B0604020202020204" pitchFamily="34" charset="0"/>
              </a:rPr>
              <a:t>CLOUD MANAGEMENT:</a:t>
            </a:r>
            <a:endParaRPr lang="en-US" sz="4800" dirty="0">
              <a:cs typeface="Arial" panose="020B0604020202020204" pitchFamily="34" charset="0"/>
            </a:endParaRPr>
          </a:p>
          <a:p>
            <a:pPr lvl="1">
              <a:lnSpc>
                <a:spcPct val="120000"/>
              </a:lnSpc>
            </a:pPr>
            <a:r>
              <a:rPr lang="en-US" sz="4800" dirty="0">
                <a:ea typeface="+mn-lt"/>
                <a:cs typeface="Arial" panose="020B0604020202020204" pitchFamily="34" charset="0"/>
              </a:rPr>
              <a:t>Effective cost management of cloud resources</a:t>
            </a:r>
            <a:endParaRPr lang="en-US" sz="4800" dirty="0">
              <a:cs typeface="Arial" panose="020B0604020202020204" pitchFamily="34" charset="0"/>
            </a:endParaRPr>
          </a:p>
          <a:p>
            <a:pPr lvl="1">
              <a:lnSpc>
                <a:spcPct val="120000"/>
              </a:lnSpc>
            </a:pPr>
            <a:r>
              <a:rPr lang="en-US" sz="4800" dirty="0">
                <a:ea typeface="+mn-lt"/>
                <a:cs typeface="Arial" panose="020B0604020202020204" pitchFamily="34" charset="0"/>
              </a:rPr>
              <a:t>Effectively manage cloud service providers</a:t>
            </a:r>
            <a:endParaRPr lang="en-US" sz="4800" dirty="0">
              <a:cs typeface="Arial" panose="020B0604020202020204" pitchFamily="34" charset="0"/>
            </a:endParaRPr>
          </a:p>
          <a:p>
            <a:pPr lvl="1">
              <a:lnSpc>
                <a:spcPct val="120000"/>
              </a:lnSpc>
            </a:pPr>
            <a:r>
              <a:rPr lang="en-US" sz="4800" dirty="0">
                <a:ea typeface="+mn-lt"/>
                <a:cs typeface="Arial" panose="020B0604020202020204" pitchFamily="34" charset="0"/>
              </a:rPr>
              <a:t>Understanding how to address cloud service / quality issues and constraints</a:t>
            </a:r>
            <a:endParaRPr lang="en-US" sz="4800" dirty="0">
              <a:cs typeface="Arial" panose="020B0604020202020204" pitchFamily="34" charset="0"/>
            </a:endParaRPr>
          </a:p>
          <a:p>
            <a:endParaRPr lang="en-US" dirty="0"/>
          </a:p>
        </p:txBody>
      </p:sp>
    </p:spTree>
    <p:extLst>
      <p:ext uri="{BB962C8B-B14F-4D97-AF65-F5344CB8AC3E}">
        <p14:creationId xmlns:p14="http://schemas.microsoft.com/office/powerpoint/2010/main" val="124669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39B5D0-BB45-3D1E-DE99-EB318C259801}"/>
              </a:ext>
            </a:extLst>
          </p:cNvPr>
          <p:cNvSpPr/>
          <p:nvPr/>
        </p:nvSpPr>
        <p:spPr>
          <a:xfrm>
            <a:off x="763571" y="1585129"/>
            <a:ext cx="4685122" cy="36481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AC2EA2-3684-28B3-4494-E76E705C0BAF}"/>
              </a:ext>
            </a:extLst>
          </p:cNvPr>
          <p:cNvSpPr>
            <a:spLocks noGrp="1"/>
          </p:cNvSpPr>
          <p:nvPr>
            <p:ph type="title"/>
          </p:nvPr>
        </p:nvSpPr>
        <p:spPr>
          <a:xfrm>
            <a:off x="973891" y="570271"/>
            <a:ext cx="10379908" cy="688903"/>
          </a:xfrm>
        </p:spPr>
        <p:txBody>
          <a:bodyPr/>
          <a:lstStyle/>
          <a:p>
            <a:r>
              <a:rPr lang="en-US" dirty="0">
                <a:latin typeface="Arial"/>
                <a:cs typeface="Arial"/>
              </a:rPr>
              <a:t>Risk &amp; opportunities</a:t>
            </a:r>
            <a:endParaRPr lang="en-US" dirty="0"/>
          </a:p>
        </p:txBody>
      </p:sp>
      <p:sp>
        <p:nvSpPr>
          <p:cNvPr id="4" name="Content Placeholder 3">
            <a:extLst>
              <a:ext uri="{FF2B5EF4-FFF2-40B4-BE49-F238E27FC236}">
                <a16:creationId xmlns:a16="http://schemas.microsoft.com/office/drawing/2014/main" id="{B36C8C39-0CCA-5EFF-E6CA-7EA0DD10B183}"/>
              </a:ext>
            </a:extLst>
          </p:cNvPr>
          <p:cNvSpPr>
            <a:spLocks noGrp="1"/>
          </p:cNvSpPr>
          <p:nvPr>
            <p:ph sz="half" idx="4294967295"/>
          </p:nvPr>
        </p:nvSpPr>
        <p:spPr>
          <a:xfrm>
            <a:off x="983319" y="1727957"/>
            <a:ext cx="4173144" cy="3335663"/>
          </a:xfrm>
        </p:spPr>
        <p:txBody>
          <a:bodyPr vert="horz" lIns="0" tIns="0" rIns="0" bIns="0" rtlCol="0" anchor="t">
            <a:normAutofit/>
          </a:bodyPr>
          <a:lstStyle/>
          <a:p>
            <a:pPr marL="0" indent="0">
              <a:buNone/>
            </a:pPr>
            <a:r>
              <a:rPr lang="en-US" sz="1400" b="1" dirty="0">
                <a:solidFill>
                  <a:schemeClr val="bg1"/>
                </a:solidFill>
                <a:ea typeface="+mn-lt"/>
                <a:cs typeface="Arial" panose="020B0604020202020204" pitchFamily="34" charset="0"/>
              </a:rPr>
              <a:t>Risks (</a:t>
            </a:r>
            <a:r>
              <a:rPr lang="en-US" sz="1400" i="1" dirty="0">
                <a:solidFill>
                  <a:schemeClr val="bg1"/>
                </a:solidFill>
                <a:ea typeface="+mn-lt"/>
                <a:cs typeface="Arial" panose="020B0604020202020204" pitchFamily="34" charset="0"/>
              </a:rPr>
              <a:t>The following risks may be realized if training is not available to utility staff).</a:t>
            </a:r>
            <a:endParaRPr lang="en-US" sz="1400" dirty="0">
              <a:solidFill>
                <a:schemeClr val="bg1"/>
              </a:solidFill>
              <a:ea typeface="Calibri" panose="020F0502020204030204"/>
              <a:cs typeface="Arial" panose="020B0604020202020204" pitchFamily="34" charset="0"/>
            </a:endParaRPr>
          </a:p>
          <a:p>
            <a:pPr marL="285750" indent="-285750">
              <a:buFont typeface="Arial" panose="020B0604020202020204" pitchFamily="34" charset="0"/>
              <a:buChar char="•"/>
            </a:pPr>
            <a:r>
              <a:rPr lang="en-US" sz="1400" dirty="0">
                <a:solidFill>
                  <a:schemeClr val="bg1"/>
                </a:solidFill>
                <a:latin typeface="Arial"/>
                <a:ea typeface="+mn-lt"/>
                <a:cs typeface="Arial"/>
              </a:rPr>
              <a:t>May not be able to identify cloud opportunities + innovation, resulting in maintaining status quo when good alternate cloud options exist.</a:t>
            </a:r>
            <a:endParaRPr lang="en-US" sz="1400" dirty="0">
              <a:solidFill>
                <a:schemeClr val="bg1"/>
              </a:solidFill>
              <a:latin typeface="Arial"/>
              <a:cs typeface="Arial"/>
            </a:endParaRPr>
          </a:p>
          <a:p>
            <a:pPr marL="285750" indent="-285750">
              <a:buFont typeface="Arial" panose="020B0604020202020204" pitchFamily="34" charset="0"/>
              <a:buChar char="•"/>
            </a:pPr>
            <a:r>
              <a:rPr lang="en-US" sz="1400" dirty="0">
                <a:solidFill>
                  <a:schemeClr val="bg1"/>
                </a:solidFill>
                <a:ea typeface="+mn-lt"/>
                <a:cs typeface="Arial" panose="020B0604020202020204" pitchFamily="34" charset="0"/>
              </a:rPr>
              <a:t>Cloud solutions that do not meet business requirements, performance, security, integration etc.</a:t>
            </a:r>
            <a:endParaRPr lang="en-US" sz="1400" dirty="0">
              <a:solidFill>
                <a:schemeClr val="bg1"/>
              </a:solidFill>
              <a:cs typeface="Arial" panose="020B0604020202020204" pitchFamily="34" charset="0"/>
            </a:endParaRPr>
          </a:p>
          <a:p>
            <a:pPr marL="285750" indent="-285750">
              <a:buFont typeface="Arial" panose="020B0604020202020204" pitchFamily="34" charset="0"/>
              <a:buChar char="•"/>
            </a:pPr>
            <a:r>
              <a:rPr lang="en-US" sz="1400" dirty="0">
                <a:solidFill>
                  <a:schemeClr val="bg1"/>
                </a:solidFill>
                <a:latin typeface="Arial"/>
                <a:ea typeface="+mn-lt"/>
                <a:cs typeface="Arial"/>
              </a:rPr>
              <a:t>Cloud solutions are implemented organically, leading to complexity and additional costs in the long run.</a:t>
            </a:r>
            <a:endParaRPr lang="en-US" sz="1400" dirty="0">
              <a:solidFill>
                <a:schemeClr val="bg1"/>
              </a:solidFill>
              <a:latin typeface="Arial"/>
              <a:cs typeface="Arial"/>
            </a:endParaRPr>
          </a:p>
          <a:p>
            <a:pPr marL="285750" indent="-285750">
              <a:buFont typeface="Arial" panose="020B0604020202020204" pitchFamily="34" charset="0"/>
              <a:buChar char="•"/>
            </a:pPr>
            <a:r>
              <a:rPr lang="en-US" sz="1400" dirty="0">
                <a:solidFill>
                  <a:schemeClr val="bg1"/>
                </a:solidFill>
                <a:latin typeface="Arial"/>
                <a:ea typeface="+mn-lt"/>
                <a:cs typeface="Arial"/>
              </a:rPr>
              <a:t>Staff retention - cloud is becoming the future of technology and need to invest in developing skills to retain (+ attract) key staff.</a:t>
            </a:r>
            <a:endParaRPr lang="en-US" sz="1800" dirty="0">
              <a:solidFill>
                <a:schemeClr val="bg1"/>
              </a:solidFill>
              <a:cs typeface="Arial" panose="020B0604020202020204" pitchFamily="34" charset="0"/>
            </a:endParaRPr>
          </a:p>
        </p:txBody>
      </p:sp>
      <p:sp>
        <p:nvSpPr>
          <p:cNvPr id="5" name="Content Placeholder 4">
            <a:extLst>
              <a:ext uri="{FF2B5EF4-FFF2-40B4-BE49-F238E27FC236}">
                <a16:creationId xmlns:a16="http://schemas.microsoft.com/office/drawing/2014/main" id="{196771DF-EF18-DAC3-A399-934BF88E3510}"/>
              </a:ext>
            </a:extLst>
          </p:cNvPr>
          <p:cNvSpPr>
            <a:spLocks noGrp="1"/>
          </p:cNvSpPr>
          <p:nvPr>
            <p:ph sz="half" idx="2"/>
          </p:nvPr>
        </p:nvSpPr>
        <p:spPr>
          <a:xfrm>
            <a:off x="5844619" y="1585129"/>
            <a:ext cx="5872899" cy="4702600"/>
          </a:xfrm>
        </p:spPr>
        <p:txBody>
          <a:bodyPr wrap="square" lIns="0" rIns="0" anchor="t" anchorCtr="0">
            <a:normAutofit/>
          </a:bodyPr>
          <a:lstStyle/>
          <a:p>
            <a:r>
              <a:rPr lang="en-US" sz="1400" b="1" dirty="0">
                <a:ea typeface="+mn-lt"/>
                <a:cs typeface="Arial" panose="020B0604020202020204" pitchFamily="34" charset="0"/>
              </a:rPr>
              <a:t>Opportunities:</a:t>
            </a:r>
          </a:p>
          <a:p>
            <a:endParaRPr lang="en-US" sz="1400" dirty="0">
              <a:ea typeface="Calibri" panose="020F0502020204030204"/>
              <a:cs typeface="Arial" panose="020B0604020202020204" pitchFamily="34" charset="0"/>
            </a:endParaRPr>
          </a:p>
          <a:p>
            <a:pPr marL="171450" indent="-171450">
              <a:lnSpc>
                <a:spcPct val="110000"/>
              </a:lnSpc>
              <a:buFont typeface="Arial" panose="020B0604020202020204" pitchFamily="34" charset="0"/>
              <a:buChar char="•"/>
            </a:pPr>
            <a:r>
              <a:rPr lang="en-US" sz="1200" dirty="0">
                <a:ea typeface="+mn-lt"/>
                <a:cs typeface="Arial" panose="020B0604020202020204" pitchFamily="34" charset="0"/>
              </a:rPr>
              <a:t>Free online training and conferences - need to plan &amp; dedicate time to do the training.</a:t>
            </a:r>
            <a:endParaRPr lang="en-US" sz="1200" dirty="0">
              <a:cs typeface="Arial" panose="020B0604020202020204" pitchFamily="34" charset="0"/>
            </a:endParaRPr>
          </a:p>
          <a:p>
            <a:pPr marL="171450" indent="-171450">
              <a:lnSpc>
                <a:spcPct val="110000"/>
              </a:lnSpc>
              <a:buFont typeface="Arial" panose="020B0604020202020204" pitchFamily="34" charset="0"/>
              <a:buChar char="•"/>
            </a:pPr>
            <a:r>
              <a:rPr lang="en-US" sz="1200" dirty="0">
                <a:ea typeface="+mn-lt"/>
                <a:cs typeface="Arial" panose="020B0604020202020204" pitchFamily="34" charset="0"/>
              </a:rPr>
              <a:t>Virtual training where it makes sense to do so.</a:t>
            </a:r>
            <a:endParaRPr lang="en-US" sz="1200" dirty="0">
              <a:cs typeface="Arial" panose="020B0604020202020204" pitchFamily="34" charset="0"/>
            </a:endParaRPr>
          </a:p>
          <a:p>
            <a:pPr marL="171450" indent="-171450">
              <a:lnSpc>
                <a:spcPct val="110000"/>
              </a:lnSpc>
              <a:buFont typeface="Arial" panose="020B0604020202020204" pitchFamily="34" charset="0"/>
              <a:buChar char="•"/>
            </a:pPr>
            <a:r>
              <a:rPr lang="en-US" sz="1200" dirty="0">
                <a:ea typeface="+mn-lt"/>
                <a:cs typeface="Arial" panose="020B0604020202020204" pitchFamily="34" charset="0"/>
              </a:rPr>
              <a:t>Strategic vendor relationships – e.g. Microsoft, AWS, Google Cloud, Oracle, SAP etc. - where we can obtain no / low cost training and development.</a:t>
            </a:r>
            <a:endParaRPr lang="en-US" sz="1200" dirty="0">
              <a:cs typeface="Arial" panose="020B0604020202020204" pitchFamily="34" charset="0"/>
            </a:endParaRPr>
          </a:p>
          <a:p>
            <a:pPr marL="171450" indent="-171450">
              <a:lnSpc>
                <a:spcPct val="110000"/>
              </a:lnSpc>
              <a:buFont typeface="Arial" panose="020B0604020202020204" pitchFamily="34" charset="0"/>
              <a:buChar char="•"/>
            </a:pPr>
            <a:r>
              <a:rPr lang="en-US" sz="1200" dirty="0">
                <a:ea typeface="+mn-lt"/>
                <a:cs typeface="Arial" panose="020B0604020202020204" pitchFamily="34" charset="0"/>
              </a:rPr>
              <a:t>Including training and development of utility staff as part of RFP / sourcing / contracting for software / services --&gt; knowledge transfer + effective training documentation and handover from service providers is mandatory.</a:t>
            </a:r>
            <a:endParaRPr lang="en-US" sz="1200" dirty="0">
              <a:cs typeface="Arial" panose="020B0604020202020204" pitchFamily="34" charset="0"/>
            </a:endParaRPr>
          </a:p>
          <a:p>
            <a:pPr marL="171450" indent="-171450">
              <a:lnSpc>
                <a:spcPct val="110000"/>
              </a:lnSpc>
              <a:buFont typeface="Arial" panose="020B0604020202020204" pitchFamily="34" charset="0"/>
              <a:buChar char="•"/>
            </a:pPr>
            <a:r>
              <a:rPr lang="en-US" sz="1200" dirty="0">
                <a:ea typeface="+mn-lt"/>
                <a:cs typeface="Arial" panose="020B0604020202020204" pitchFamily="34" charset="0"/>
              </a:rPr>
              <a:t>Gartner - webinars, self-paced learning and research.</a:t>
            </a:r>
            <a:endParaRPr lang="en-US" sz="1200" dirty="0">
              <a:cs typeface="Arial" panose="020B0604020202020204" pitchFamily="34" charset="0"/>
            </a:endParaRPr>
          </a:p>
          <a:p>
            <a:pPr marL="171450" indent="-171450">
              <a:lnSpc>
                <a:spcPct val="110000"/>
              </a:lnSpc>
              <a:buFont typeface="Arial" panose="020B0604020202020204" pitchFamily="34" charset="0"/>
              <a:buChar char="•"/>
            </a:pPr>
            <a:r>
              <a:rPr lang="en-US" sz="1200" dirty="0">
                <a:ea typeface="+mn-lt"/>
                <a:cs typeface="Arial" panose="020B0604020202020204" pitchFamily="34" charset="0"/>
              </a:rPr>
              <a:t>LinkedIn Learning - micro learning, just in time learning.</a:t>
            </a:r>
            <a:endParaRPr lang="en-US" sz="1200" dirty="0">
              <a:cs typeface="Arial" panose="020B0604020202020204" pitchFamily="34" charset="0"/>
            </a:endParaRPr>
          </a:p>
          <a:p>
            <a:pPr marL="171450" indent="-171450">
              <a:lnSpc>
                <a:spcPct val="110000"/>
              </a:lnSpc>
              <a:buFont typeface="Arial" panose="020B0604020202020204" pitchFamily="34" charset="0"/>
              <a:buChar char="•"/>
            </a:pPr>
            <a:r>
              <a:rPr lang="en-US" sz="1200" dirty="0">
                <a:ea typeface="+mn-lt"/>
                <a:cs typeface="Arial" panose="020B0604020202020204" pitchFamily="34" charset="0"/>
              </a:rPr>
              <a:t>Sandbox environment - hands on training, practice. Should be considered from IaaS, PaaS perspective; as well as sandbox environments for specific applications running in SaaS model.</a:t>
            </a:r>
            <a:endParaRPr lang="en-US" sz="1200" dirty="0">
              <a:cs typeface="Arial" panose="020B0604020202020204" pitchFamily="34" charset="0"/>
            </a:endParaRPr>
          </a:p>
          <a:p>
            <a:pPr marL="171450" indent="-171450">
              <a:lnSpc>
                <a:spcPct val="110000"/>
              </a:lnSpc>
              <a:buFont typeface="Arial" panose="020B0604020202020204" pitchFamily="34" charset="0"/>
              <a:buChar char="•"/>
            </a:pPr>
            <a:r>
              <a:rPr lang="en-US" sz="1200" dirty="0">
                <a:ea typeface="+mn-lt"/>
                <a:cs typeface="Arial" panose="020B0604020202020204" pitchFamily="34" charset="0"/>
              </a:rPr>
              <a:t>Could pool specific training needs together for targeted audience, realizing economies of scale, trainer travels to client vs client travels for training. Could possibly explore pooling training needs across multiple utilities --&gt; cost savings + learning from peers.</a:t>
            </a:r>
            <a:endParaRPr lang="en-US" sz="1200" dirty="0">
              <a:cs typeface="Arial" panose="020B0604020202020204" pitchFamily="34" charset="0"/>
            </a:endParaRPr>
          </a:p>
          <a:p>
            <a:pPr marL="171450" indent="-171450">
              <a:lnSpc>
                <a:spcPct val="110000"/>
              </a:lnSpc>
              <a:buFont typeface="Arial" panose="020B0604020202020204" pitchFamily="34" charset="0"/>
              <a:buChar char="•"/>
            </a:pPr>
            <a:r>
              <a:rPr lang="en-US" sz="1200" dirty="0">
                <a:ea typeface="+mn-lt"/>
                <a:cs typeface="Arial" panose="020B0604020202020204" pitchFamily="34" charset="0"/>
              </a:rPr>
              <a:t>Lunch and learn, information sharing / collab sessions - within a utility as well as across utilities.</a:t>
            </a:r>
            <a:endParaRPr lang="en-US" sz="1200" dirty="0">
              <a:cs typeface="Arial" panose="020B0604020202020204" pitchFamily="34" charset="0"/>
            </a:endParaRPr>
          </a:p>
          <a:p>
            <a:pPr marL="171450" indent="-171450">
              <a:lnSpc>
                <a:spcPct val="110000"/>
              </a:lnSpc>
              <a:buFont typeface="Arial" panose="020B0604020202020204" pitchFamily="34" charset="0"/>
              <a:buChar char="•"/>
            </a:pPr>
            <a:r>
              <a:rPr lang="en-US" sz="1200" dirty="0">
                <a:ea typeface="+mn-lt"/>
                <a:cs typeface="Arial" panose="020B0604020202020204" pitchFamily="34" charset="0"/>
              </a:rPr>
              <a:t>Align with and leverage professional bodies for identifying training opportunities and / or delivering training e.g. ISACA etc.</a:t>
            </a:r>
            <a:endParaRPr lang="en-US" sz="1200" dirty="0">
              <a:cs typeface="Arial" panose="020B0604020202020204" pitchFamily="34" charset="0"/>
            </a:endParaRPr>
          </a:p>
          <a:p>
            <a:endParaRPr lang="en-US" sz="1200" dirty="0"/>
          </a:p>
        </p:txBody>
      </p:sp>
    </p:spTree>
    <p:extLst>
      <p:ext uri="{BB962C8B-B14F-4D97-AF65-F5344CB8AC3E}">
        <p14:creationId xmlns:p14="http://schemas.microsoft.com/office/powerpoint/2010/main" val="3693242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EBFCE5-F45F-FA78-E799-7560780C2E36}"/>
              </a:ext>
            </a:extLst>
          </p:cNvPr>
          <p:cNvSpPr txBox="1"/>
          <p:nvPr/>
        </p:nvSpPr>
        <p:spPr>
          <a:xfrm>
            <a:off x="1442891" y="1138668"/>
            <a:ext cx="9306218" cy="2000548"/>
          </a:xfrm>
          <a:prstGeom prst="rect">
            <a:avLst/>
          </a:prstGeom>
          <a:noFill/>
        </p:spPr>
        <p:txBody>
          <a:bodyPr wrap="square">
            <a:spAutoFit/>
          </a:bodyPr>
          <a:lstStyle/>
          <a:p>
            <a:pPr marL="0" indent="0">
              <a:buNone/>
            </a:pPr>
            <a:r>
              <a:rPr lang="en-US" sz="2400" b="1" dirty="0">
                <a:solidFill>
                  <a:schemeClr val="tx2"/>
                </a:solidFill>
                <a:latin typeface="Arial" panose="020B0604020202020204" pitchFamily="34" charset="0"/>
                <a:ea typeface="Calibri"/>
                <a:cs typeface="Arial" panose="020B0604020202020204" pitchFamily="34" charset="0"/>
              </a:rPr>
              <a:t>Timeline:</a:t>
            </a:r>
            <a:endParaRPr lang="en-US" sz="2400" dirty="0">
              <a:solidFill>
                <a:schemeClr val="tx2"/>
              </a:solidFill>
              <a:latin typeface="Arial" panose="020B0604020202020204" pitchFamily="34" charset="0"/>
              <a:ea typeface="Calibri" panose="020F0502020204030204"/>
              <a:cs typeface="Arial" panose="020B0604020202020204" pitchFamily="34" charset="0"/>
            </a:endParaRPr>
          </a:p>
          <a:p>
            <a:pPr marL="342900" indent="-342900">
              <a:buFont typeface="Arial" panose="020B0604020202020204" pitchFamily="34" charset="0"/>
              <a:buChar char="•"/>
            </a:pPr>
            <a:r>
              <a:rPr lang="en-US" sz="2000" b="1" dirty="0">
                <a:solidFill>
                  <a:schemeClr val="accent1"/>
                </a:solidFill>
                <a:latin typeface="Arial" panose="020B0604020202020204" pitchFamily="34" charset="0"/>
                <a:ea typeface="Calibri" panose="020F0502020204030204"/>
                <a:cs typeface="Arial" panose="020B0604020202020204" pitchFamily="34" charset="0"/>
              </a:rPr>
              <a:t>Priority 1 Training Scope</a:t>
            </a:r>
            <a:r>
              <a:rPr lang="en-US" sz="2000" dirty="0">
                <a:solidFill>
                  <a:schemeClr val="accent1"/>
                </a:solidFill>
                <a:latin typeface="Arial" panose="020B0604020202020204" pitchFamily="34" charset="0"/>
                <a:ea typeface="Calibri" panose="020F0502020204030204"/>
                <a:cs typeface="Arial" panose="020B0604020202020204" pitchFamily="34" charset="0"/>
              </a:rPr>
              <a:t> </a:t>
            </a:r>
            <a:r>
              <a:rPr lang="en-US" sz="2000" dirty="0">
                <a:latin typeface="Arial" panose="020B0604020202020204" pitchFamily="34" charset="0"/>
                <a:ea typeface="Calibri" panose="020F0502020204030204"/>
                <a:cs typeface="Arial" panose="020B0604020202020204" pitchFamily="34" charset="0"/>
              </a:rPr>
              <a:t>= 6 - 12 months → Foundational + management skills</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chemeClr val="accent1"/>
                </a:solidFill>
                <a:latin typeface="Arial" panose="020B0604020202020204" pitchFamily="34" charset="0"/>
                <a:ea typeface="Calibri"/>
                <a:cs typeface="Arial" panose="020B0604020202020204" pitchFamily="34" charset="0"/>
              </a:rPr>
              <a:t>Priority 2 Training Scope </a:t>
            </a:r>
            <a:r>
              <a:rPr lang="en-US" sz="2000" dirty="0">
                <a:latin typeface="Arial" panose="020B0604020202020204" pitchFamily="34" charset="0"/>
                <a:ea typeface="Calibri"/>
                <a:cs typeface="Arial" panose="020B0604020202020204" pitchFamily="34" charset="0"/>
              </a:rPr>
              <a:t>= 12  - 18 months → Domain + application / technology specific skills (could also be just in time, depending on project schedules)</a:t>
            </a:r>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43180BA-A08E-C81F-C7CA-E94ECE95F702}"/>
              </a:ext>
            </a:extLst>
          </p:cNvPr>
          <p:cNvSpPr txBox="1"/>
          <p:nvPr/>
        </p:nvSpPr>
        <p:spPr>
          <a:xfrm>
            <a:off x="1442891" y="3718784"/>
            <a:ext cx="9306218" cy="1508105"/>
          </a:xfrm>
          <a:prstGeom prst="rect">
            <a:avLst/>
          </a:prstGeom>
          <a:noFill/>
        </p:spPr>
        <p:txBody>
          <a:bodyPr wrap="square">
            <a:spAutoFit/>
          </a:bodyPr>
          <a:lstStyle/>
          <a:p>
            <a:pPr marL="0" indent="0">
              <a:buNone/>
            </a:pPr>
            <a:r>
              <a:rPr lang="en-US" sz="2400" b="1" dirty="0">
                <a:solidFill>
                  <a:schemeClr val="tx2"/>
                </a:solidFill>
                <a:latin typeface="Arial" panose="020B0604020202020204" pitchFamily="34" charset="0"/>
                <a:ea typeface="Calibri"/>
                <a:cs typeface="Arial" panose="020B0604020202020204" pitchFamily="34" charset="0"/>
              </a:rPr>
              <a:t>Other considerations:</a:t>
            </a:r>
            <a:endParaRPr lang="en-US" sz="2400" dirty="0">
              <a:solidFill>
                <a:schemeClr val="tx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accent1"/>
                </a:solidFill>
                <a:latin typeface="Arial" panose="020B0604020202020204" pitchFamily="34" charset="0"/>
                <a:ea typeface="Calibri"/>
                <a:cs typeface="Arial" panose="020B0604020202020204" pitchFamily="34" charset="0"/>
              </a:rPr>
              <a:t>Outsourcing of cloud services (SaaS, PaaS, IaaS)</a:t>
            </a:r>
          </a:p>
          <a:p>
            <a:pPr marL="742950" lvl="1" indent="-285750">
              <a:buFont typeface="Courier New" panose="02070309020205020404" pitchFamily="49" charset="0"/>
              <a:buChar char="o"/>
            </a:pPr>
            <a:r>
              <a:rPr lang="en-US" sz="1600" dirty="0">
                <a:latin typeface="Arial" panose="020B0604020202020204" pitchFamily="34" charset="0"/>
                <a:ea typeface="Calibri"/>
                <a:cs typeface="Arial" panose="020B0604020202020204" pitchFamily="34" charset="0"/>
              </a:rPr>
              <a:t>What skills does the utility require (high level technical knowledge + contract and SLA management) vs deep technical cloud skills, since the outsourced service provider should possess the technical expertise</a:t>
            </a:r>
            <a:endParaRPr lang="en-US" sz="1600"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15C96E50-8EC3-C03D-64FE-2AE8CECA077C}"/>
              </a:ext>
            </a:extLst>
          </p:cNvPr>
          <p:cNvCxnSpPr/>
          <p:nvPr/>
        </p:nvCxnSpPr>
        <p:spPr>
          <a:xfrm>
            <a:off x="1376313" y="3429000"/>
            <a:ext cx="945508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504644"/>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002B48"/>
      </a:dk2>
      <a:lt2>
        <a:srgbClr val="E7E6E6"/>
      </a:lt2>
      <a:accent1>
        <a:srgbClr val="EF4B80"/>
      </a:accent1>
      <a:accent2>
        <a:srgbClr val="009CDE"/>
      </a:accent2>
      <a:accent3>
        <a:srgbClr val="004F70"/>
      </a:accent3>
      <a:accent4>
        <a:srgbClr val="F49BBA"/>
      </a:accent4>
      <a:accent5>
        <a:srgbClr val="FFA300"/>
      </a:accent5>
      <a:accent6>
        <a:srgbClr val="FFC72B"/>
      </a:accent6>
      <a:hlink>
        <a:srgbClr val="004F70"/>
      </a:hlink>
      <a:folHlink>
        <a:srgbClr val="009CD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22_PPT Template" id="{5667AA24-E45A-F744-925B-2EDACB42A181}" vid="{5A26F790-2B37-FE4A-AD60-7EFB878DEB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9C9140146B1B48A25E252EC41563A0" ma:contentTypeVersion="1" ma:contentTypeDescription="Create a new document." ma:contentTypeScope="" ma:versionID="4363ac7182cf81f3df327749dfc490dd">
  <xsd:schema xmlns:xsd="http://www.w3.org/2001/XMLSchema" xmlns:xs="http://www.w3.org/2001/XMLSchema" xmlns:p="http://schemas.microsoft.com/office/2006/metadata/properties" xmlns:ns2="52a9a18e-2e89-49ec-8ab9-642b7aef9591" targetNamespace="http://schemas.microsoft.com/office/2006/metadata/properties" ma:root="true" ma:fieldsID="8ec03e0017210d0a05a61f69671edc8e" ns2:_="">
    <xsd:import namespace="52a9a18e-2e89-49ec-8ab9-642b7aef9591"/>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a9a18e-2e89-49ec-8ab9-642b7aef959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52a9a18e-2e89-49ec-8ab9-642b7aef9591">ZPNCYUDSVTKW-252902939-82</_dlc_DocId>
    <_dlc_DocIdUrl xmlns="52a9a18e-2e89-49ec-8ab9-642b7aef9591">
      <Url>https://ciaonline.sharepoint.com/sites/CloudEnablementTaskgroup/_layouts/15/DocIdRedir.aspx?ID=ZPNCYUDSVTKW-252902939-82</Url>
      <Description>ZPNCYUDSVTKW-252902939-82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E0C1BC9-7159-44C4-83A5-9DD760CFCBD1}"/>
</file>

<file path=customXml/itemProps2.xml><?xml version="1.0" encoding="utf-8"?>
<ds:datastoreItem xmlns:ds="http://schemas.openxmlformats.org/officeDocument/2006/customXml" ds:itemID="{E939C5E9-B1D8-4853-AB49-54AEDF6496DC}">
  <ds:schemaRefs>
    <ds:schemaRef ds:uri="http://www.w3.org/XML/1998/namespace"/>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d561af5b-2246-4e1a-9b59-9fcd570aebbf"/>
    <ds:schemaRef ds:uri="db3d7428-5f32-4984-873c-117366c25445"/>
  </ds:schemaRefs>
</ds:datastoreItem>
</file>

<file path=customXml/itemProps3.xml><?xml version="1.0" encoding="utf-8"?>
<ds:datastoreItem xmlns:ds="http://schemas.openxmlformats.org/officeDocument/2006/customXml" ds:itemID="{A5D4C276-759F-45E3-9175-FCFA0E1428FF}">
  <ds:schemaRefs>
    <ds:schemaRef ds:uri="http://schemas.microsoft.com/sharepoint/v3/contenttype/forms"/>
  </ds:schemaRefs>
</ds:datastoreItem>
</file>

<file path=customXml/itemProps4.xml><?xml version="1.0" encoding="utf-8"?>
<ds:datastoreItem xmlns:ds="http://schemas.openxmlformats.org/officeDocument/2006/customXml" ds:itemID="{DDA303DB-3275-4753-AEBB-13E20FF66785}"/>
</file>

<file path=docProps/app.xml><?xml version="1.0" encoding="utf-8"?>
<Properties xmlns="http://schemas.openxmlformats.org/officeDocument/2006/extended-properties" xmlns:vt="http://schemas.openxmlformats.org/officeDocument/2006/docPropsVTypes">
  <Template>Office Theme</Template>
  <TotalTime>241</TotalTime>
  <Words>3193</Words>
  <Application>Microsoft Office PowerPoint</Application>
  <PresentationFormat>Widescreen</PresentationFormat>
  <Paragraphs>328</Paragraphs>
  <Slides>39</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Aptos</vt:lpstr>
      <vt:lpstr>Arial</vt:lpstr>
      <vt:lpstr>Calibri</vt:lpstr>
      <vt:lpstr>Courier New</vt:lpstr>
      <vt:lpstr>Office Theme</vt:lpstr>
      <vt:lpstr>Training for the Cloud</vt:lpstr>
      <vt:lpstr>Key Contributors</vt:lpstr>
      <vt:lpstr>Cloud Enablement Task Group</vt:lpstr>
      <vt:lpstr>What is it?</vt:lpstr>
      <vt:lpstr>Framework for business case</vt:lpstr>
      <vt:lpstr>Overview</vt:lpstr>
      <vt:lpstr>Cost / Benefit analysis</vt:lpstr>
      <vt:lpstr>Risk &amp; opportunities</vt:lpstr>
      <vt:lpstr>PowerPoint Presentation</vt:lpstr>
      <vt:lpstr>Contents</vt:lpstr>
      <vt:lpstr>Problem statement</vt:lpstr>
      <vt:lpstr>Addressing the challenge</vt:lpstr>
      <vt:lpstr>Keys to a successful cloud training</vt:lpstr>
      <vt:lpstr>Training Program</vt:lpstr>
      <vt:lpstr>Plan</vt:lpstr>
      <vt:lpstr>Plan</vt:lpstr>
      <vt:lpstr>Plan</vt:lpstr>
      <vt:lpstr>Execute</vt:lpstr>
      <vt:lpstr>Monitor</vt:lpstr>
      <vt:lpstr>Executive sponsors, leadership and management </vt:lpstr>
      <vt:lpstr>Build cloud fluency throughout your organization</vt:lpstr>
      <vt:lpstr>Everyone speak the same language</vt:lpstr>
      <vt:lpstr>Cloud architect training</vt:lpstr>
      <vt:lpstr>Everyone speak the same language</vt:lpstr>
      <vt:lpstr>Skills and course topics</vt:lpstr>
      <vt:lpstr>Skills and course topics (con’t)</vt:lpstr>
      <vt:lpstr>What to do other than “free” training</vt:lpstr>
      <vt:lpstr>Cloud-Native architects &amp; developers training</vt:lpstr>
      <vt:lpstr>Key Cloud Native Skills</vt:lpstr>
      <vt:lpstr>Key Cloud Native Skills (con’t)</vt:lpstr>
      <vt:lpstr>Key Cloud Native Skills (con’t)</vt:lpstr>
      <vt:lpstr>Beyond online learning</vt:lpstr>
      <vt:lpstr>Lunch and learns</vt:lpstr>
      <vt:lpstr>Common lunch-and-learn topics</vt:lpstr>
      <vt:lpstr>Lunch and learn tips</vt:lpstr>
      <vt:lpstr>Closing the cloud-skills gap with Communities of Practice</vt:lpstr>
      <vt:lpstr>The Value of Communities of Practice</vt:lpstr>
      <vt:lpstr>Communities of Practice tips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Values</dc:title>
  <dc:creator>Fatima Khan</dc:creator>
  <cp:lastModifiedBy>Sylvia Spears</cp:lastModifiedBy>
  <cp:revision>52</cp:revision>
  <dcterms:created xsi:type="dcterms:W3CDTF">2024-02-21T19:15:22Z</dcterms:created>
  <dcterms:modified xsi:type="dcterms:W3CDTF">2024-04-15T19:56:46Z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0x0101004B9C9140146B1B48A25E252EC41563A0</vt:lpwstr>
  </property>
  <property fmtid="{D5CDD505-2E9C-101B-9397-08002B2CF9AE}" pid="3" name="MediaServiceImageTags">
    <vt:lpwstr/>
  </property>
  <property fmtid="{D5CDD505-2E9C-101B-9397-08002B2CF9AE}" pid="4" name="_dlc_DocIdItemGuid">
    <vt:lpwstr>7994cd3c-6462-4ca0-bb6c-c19c8d1cf434</vt:lpwstr>
  </property>
</Properties>
</file>